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CBC293-042B-4A67-96B6-F2DB4EC2D0F2}">
  <a:tblStyle styleId="{CCCBC293-042B-4A67-96B6-F2DB4EC2D0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42" Type="http://schemas.openxmlformats.org/officeDocument/2006/relationships/slide" Target="slides/slide34.xml"/><Relationship Id="rId86" Type="http://schemas.openxmlformats.org/officeDocument/2006/relationships/slide" Target="slides/slide78.xml"/><Relationship Id="rId41" Type="http://schemas.openxmlformats.org/officeDocument/2006/relationships/slide" Target="slides/slide33.xml"/><Relationship Id="rId85" Type="http://schemas.openxmlformats.org/officeDocument/2006/relationships/slide" Target="slides/slide77.xml"/><Relationship Id="rId44" Type="http://schemas.openxmlformats.org/officeDocument/2006/relationships/slide" Target="slides/slide36.xml"/><Relationship Id="rId88" Type="http://schemas.openxmlformats.org/officeDocument/2006/relationships/slide" Target="slides/slide80.xml"/><Relationship Id="rId43" Type="http://schemas.openxmlformats.org/officeDocument/2006/relationships/slide" Target="slides/slide35.xml"/><Relationship Id="rId87" Type="http://schemas.openxmlformats.org/officeDocument/2006/relationships/slide" Target="slides/slide7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50ce3df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50ce3df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50ce3df47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650ce3df47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50ce3df4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650ce3df4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50ce3df4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50ce3df4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846bb207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c846bb207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50ce3df47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50ce3df47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50ce3df47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650ce3df47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65286f78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65286f78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b46085d608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b46085d60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b46085d608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b46085d608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5286f78bf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65286f78bf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846bb207d_6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846bb207d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846bb207d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846bb207d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c801b4358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c801b4358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c7d3eb87e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c7d3eb87e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c846bb207d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c846bb207d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7d3eb87e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c7d3eb87e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846bb207d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c846bb207d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846bb207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c846bb207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846bb207d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c846bb207d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c7d3eb87e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c7d3eb87e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7d3eb87e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c7d3eb87e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6d7f8c43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6d7f8c4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c846bb207d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c846bb207d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7d3eb87e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7d3eb87e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7d3eb87e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7d3eb87e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8589a3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c8589a3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c846bb207d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c846bb207d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c7d3eb87e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c7d3eb87e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c7d3eb87e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c7d3eb87e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c846bb207d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c846bb207d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c846bb207d_8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c846bb207d_8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c846bb207d_4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c846bb207d_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46085d608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b46085d60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c7d3eb87e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c7d3eb87e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b46085d608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b46085d60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c846bb207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c846bb20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c846bb207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c846bb207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c846bb207d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c846bb207d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c846bb207d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c846bb207d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c846bb207d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c846bb207d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c846bb207d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c846bb207d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c846bb207d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c846bb207d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c846bb207d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c846bb207d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cd3bc42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cd3bc42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c846bb207d_8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c846bb207d_8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65286f78b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65286f78b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c91788b9bf_9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c91788b9bf_9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c91788b9bf_9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c91788b9bf_9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c91788b9bf_9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c91788b9bf_9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c91788b9bf_9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c91788b9bf_9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c91788b9bf_9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c91788b9bf_9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c91788b9bf_9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c91788b9bf_9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c91788b9bf_9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c91788b9bf_9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c91788b9bf_9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c91788b9bf_9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846bb207d_8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846bb207d_8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c91788b9bf_9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c91788b9bf_9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c91788b9bf_9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c91788b9bf_9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c91788b9bf_9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c91788b9bf_9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c91788b9bf_9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c91788b9bf_9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c91788b9bf_9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c91788b9bf_9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c91788b9bf_9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c91788b9bf_9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c91788b9bf_9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c91788b9bf_9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c91788b9bf_9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c91788b9bf_9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c91788b9bf_9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c91788b9bf_9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c91788b9bf_9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c91788b9bf_9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50ce3df47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50ce3df47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c91788b9bf_9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c91788b9bf_9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c91788b9bf_9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c91788b9bf_9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c91788b9bf_9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c91788b9bf_9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c91788b9bf_9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c91788b9bf_9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c91788b9bf_9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c91788b9bf_9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c91788b9bf_9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c91788b9bf_9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c91788b9bf_9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c91788b9bf_9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c91788b9bf_9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c91788b9bf_9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c91788b9bf_9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c91788b9bf_9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c91788b9bf_9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c91788b9bf_9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50ce3df47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50ce3df47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c91788b9bf_9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c91788b9bf_9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c91788b9bf_9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c91788b9bf_9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50ce3df47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50ce3df47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287300"/>
            <a:ext cx="85206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094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᠆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595308" y="4827467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Title Slide">
  <p:cSld name="CUSTOM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>
            <p:ph type="ctrTitle"/>
          </p:nvPr>
        </p:nvSpPr>
        <p:spPr>
          <a:xfrm>
            <a:off x="228600" y="2097460"/>
            <a:ext cx="8686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" name="Google Shape;111;p28"/>
          <p:cNvSpPr txBox="1"/>
          <p:nvPr>
            <p:ph idx="1" type="subTitle"/>
          </p:nvPr>
        </p:nvSpPr>
        <p:spPr>
          <a:xfrm>
            <a:off x="228600" y="1761452"/>
            <a:ext cx="86868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" name="Google Shape;112;p28"/>
          <p:cNvSpPr/>
          <p:nvPr/>
        </p:nvSpPr>
        <p:spPr>
          <a:xfrm>
            <a:off x="151150" y="4668550"/>
            <a:ext cx="352800" cy="3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3" name="Google Shape;113;p28"/>
          <p:cNvPicPr preferRelativeResize="0"/>
          <p:nvPr/>
        </p:nvPicPr>
        <p:blipFill rotWithShape="1">
          <a:blip r:embed="rId3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Table of Contents">
  <p:cSld name="CUSTOM_1_2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6" name="Google Shape;116;p29"/>
          <p:cNvSpPr/>
          <p:nvPr/>
        </p:nvSpPr>
        <p:spPr>
          <a:xfrm>
            <a:off x="4576200" y="0"/>
            <a:ext cx="4567800" cy="51435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9"/>
          <p:cNvSpPr txBox="1"/>
          <p:nvPr>
            <p:ph type="title"/>
          </p:nvPr>
        </p:nvSpPr>
        <p:spPr>
          <a:xfrm>
            <a:off x="228600" y="2170625"/>
            <a:ext cx="43434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nter SemiBold"/>
              <a:buNone/>
              <a:defRPr sz="2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9"/>
          <p:cNvSpPr txBox="1"/>
          <p:nvPr>
            <p:ph idx="1" type="body"/>
          </p:nvPr>
        </p:nvSpPr>
        <p:spPr>
          <a:xfrm>
            <a:off x="4686300" y="790350"/>
            <a:ext cx="4114800" cy="3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Char char="●"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Char char="○"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Char char="■"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Char char="●"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Char char="○"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Char char="■"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Char char="●"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Char char="○"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Char char="■"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0" name="Google Shape;120;p29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9"/>
          <p:cNvSpPr txBox="1"/>
          <p:nvPr>
            <p:ph idx="3" type="title"/>
          </p:nvPr>
        </p:nvSpPr>
        <p:spPr>
          <a:xfrm>
            <a:off x="1259950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22" name="Google Shape;122;p29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Divider">
  <p:cSld name="CUSTOM_1_1_2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5" name="Google Shape;125;p30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6" name="Google Shape;126;p30"/>
          <p:cNvSpPr txBox="1"/>
          <p:nvPr>
            <p:ph type="title"/>
          </p:nvPr>
        </p:nvSpPr>
        <p:spPr>
          <a:xfrm>
            <a:off x="228600" y="1982650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nter SemiBold"/>
              <a:buNone/>
              <a:defRPr sz="2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1" type="subTitle"/>
          </p:nvPr>
        </p:nvSpPr>
        <p:spPr>
          <a:xfrm>
            <a:off x="228600" y="2383775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28" name="Google Shape;128;p30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0"/>
          <p:cNvSpPr txBox="1"/>
          <p:nvPr>
            <p:ph idx="3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0" name="Google Shape;130;p30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Title and Body">
  <p:cSld name="CUSTOM_1_1_1_2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3" name="Google Shape;133;p31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4" name="Google Shape;134;p31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 SemiBold"/>
              <a:buNone/>
              <a:defRPr sz="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idx="1" type="subTitle"/>
          </p:nvPr>
        </p:nvSpPr>
        <p:spPr>
          <a:xfrm>
            <a:off x="228600" y="595500"/>
            <a:ext cx="86868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nter"/>
              <a:buNone/>
              <a:defRPr sz="16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" name="Google Shape;136;p31"/>
          <p:cNvSpPr txBox="1"/>
          <p:nvPr>
            <p:ph idx="3" type="body"/>
          </p:nvPr>
        </p:nvSpPr>
        <p:spPr>
          <a:xfrm>
            <a:off x="228600" y="1094425"/>
            <a:ext cx="86868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37" name="Google Shape;137;p31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9" name="Google Shape;139;p31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Title and Two Columns">
  <p:cSld name="CUSTOM_1_1_1_1_2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2" name="Google Shape;142;p32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3" name="Google Shape;143;p32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 SemiBold"/>
              <a:buNone/>
              <a:defRPr sz="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32"/>
          <p:cNvSpPr txBox="1"/>
          <p:nvPr>
            <p:ph idx="1" type="subTitle"/>
          </p:nvPr>
        </p:nvSpPr>
        <p:spPr>
          <a:xfrm>
            <a:off x="228600" y="595500"/>
            <a:ext cx="86868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nter"/>
              <a:buNone/>
              <a:defRPr sz="16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3" type="body"/>
          </p:nvPr>
        </p:nvSpPr>
        <p:spPr>
          <a:xfrm>
            <a:off x="228600" y="1094425"/>
            <a:ext cx="42291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6" name="Google Shape;146;p32"/>
          <p:cNvSpPr txBox="1"/>
          <p:nvPr>
            <p:ph idx="4" type="body"/>
          </p:nvPr>
        </p:nvSpPr>
        <p:spPr>
          <a:xfrm>
            <a:off x="4686300" y="1094425"/>
            <a:ext cx="42291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47" name="Google Shape;147;p32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32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32"/>
          <p:cNvSpPr txBox="1"/>
          <p:nvPr>
            <p:ph idx="5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Title and One Column">
  <p:cSld name="CUSTOM_1_1_1_1_1_2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2" name="Google Shape;152;p33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228600" y="228600"/>
            <a:ext cx="42291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 SemiBold"/>
              <a:buNone/>
              <a:defRPr sz="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33"/>
          <p:cNvSpPr txBox="1"/>
          <p:nvPr>
            <p:ph idx="1" type="subTitle"/>
          </p:nvPr>
        </p:nvSpPr>
        <p:spPr>
          <a:xfrm>
            <a:off x="228600" y="595500"/>
            <a:ext cx="4229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nter"/>
              <a:buNone/>
              <a:defRPr sz="16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3" type="body"/>
          </p:nvPr>
        </p:nvSpPr>
        <p:spPr>
          <a:xfrm>
            <a:off x="228600" y="1094425"/>
            <a:ext cx="42291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56" name="Google Shape;156;p33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33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33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Title and One Column Image">
  <p:cSld name="CUSTOM_1_1_1_1_1_1_2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1" name="Google Shape;161;p34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2" name="Google Shape;162;p34"/>
          <p:cNvSpPr txBox="1"/>
          <p:nvPr>
            <p:ph type="title"/>
          </p:nvPr>
        </p:nvSpPr>
        <p:spPr>
          <a:xfrm>
            <a:off x="228600" y="228600"/>
            <a:ext cx="42291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 SemiBold"/>
              <a:buNone/>
              <a:defRPr sz="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34"/>
          <p:cNvSpPr txBox="1"/>
          <p:nvPr>
            <p:ph idx="1" type="subTitle"/>
          </p:nvPr>
        </p:nvSpPr>
        <p:spPr>
          <a:xfrm>
            <a:off x="228600" y="595500"/>
            <a:ext cx="4229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nter"/>
              <a:buNone/>
              <a:defRPr sz="16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3" type="body"/>
          </p:nvPr>
        </p:nvSpPr>
        <p:spPr>
          <a:xfrm>
            <a:off x="228600" y="1094425"/>
            <a:ext cx="42291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●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○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"/>
              <a:buChar char="■"/>
              <a:defRPr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5" name="Google Shape;165;p34"/>
          <p:cNvSpPr/>
          <p:nvPr>
            <p:ph idx="4" type="pic"/>
          </p:nvPr>
        </p:nvSpPr>
        <p:spPr>
          <a:xfrm>
            <a:off x="4686300" y="457200"/>
            <a:ext cx="4114800" cy="4229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6" name="Google Shape;166;p34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34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34"/>
          <p:cNvSpPr txBox="1"/>
          <p:nvPr>
            <p:ph idx="5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Title and Full Image">
  <p:cSld name="CUSTOM_1_1_1_1_1_1_1_1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1" name="Google Shape;171;p35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2" name="Google Shape;172;p35"/>
          <p:cNvSpPr txBox="1"/>
          <p:nvPr>
            <p:ph type="title"/>
          </p:nvPr>
        </p:nvSpPr>
        <p:spPr>
          <a:xfrm>
            <a:off x="228600" y="228600"/>
            <a:ext cx="85725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 SemiBold"/>
              <a:buNone/>
              <a:defRPr sz="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5"/>
          <p:cNvSpPr txBox="1"/>
          <p:nvPr>
            <p:ph idx="1" type="subTitle"/>
          </p:nvPr>
        </p:nvSpPr>
        <p:spPr>
          <a:xfrm>
            <a:off x="228600" y="595500"/>
            <a:ext cx="85725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nter"/>
              <a:buNone/>
              <a:defRPr sz="16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35"/>
          <p:cNvSpPr/>
          <p:nvPr>
            <p:ph idx="3" type="pic"/>
          </p:nvPr>
        </p:nvSpPr>
        <p:spPr>
          <a:xfrm>
            <a:off x="342900" y="1181100"/>
            <a:ext cx="8458200" cy="350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5" name="Google Shape;175;p35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35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35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Table of Contents (Light)">
  <p:cSld name="CUSTOM_1_1_1_1_1_1_1_1_1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/>
          <p:nvPr/>
        </p:nvSpPr>
        <p:spPr>
          <a:xfrm>
            <a:off x="4576200" y="0"/>
            <a:ext cx="4567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1" name="Google Shape;181;p36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2" name="Google Shape;182;p36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6"/>
          <p:cNvSpPr txBox="1"/>
          <p:nvPr>
            <p:ph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84" name="Google Shape;184;p36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36"/>
          <p:cNvSpPr txBox="1"/>
          <p:nvPr>
            <p:ph idx="3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6" name="Google Shape;186;p36"/>
          <p:cNvSpPr txBox="1"/>
          <p:nvPr>
            <p:ph idx="4" type="title"/>
          </p:nvPr>
        </p:nvSpPr>
        <p:spPr>
          <a:xfrm>
            <a:off x="228600" y="2170625"/>
            <a:ext cx="43434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 SemiBold"/>
              <a:buNone/>
              <a:defRPr sz="2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4686300" y="790350"/>
            <a:ext cx="4114800" cy="3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●"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○"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■"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●"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○"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■"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●"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○"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■"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Divider (Light)">
  <p:cSld name="CUSTOM_1_1_1_1_1_1_1_1_1_1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90" name="Google Shape;190;p37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91" name="Google Shape;191;p37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/>
          <p:nvPr>
            <p:ph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93" name="Google Shape;193;p37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7"/>
          <p:cNvSpPr txBox="1"/>
          <p:nvPr>
            <p:ph idx="3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95" name="Google Shape;195;p37"/>
          <p:cNvSpPr txBox="1"/>
          <p:nvPr>
            <p:ph idx="4" type="title"/>
          </p:nvPr>
        </p:nvSpPr>
        <p:spPr>
          <a:xfrm>
            <a:off x="228600" y="1982650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 SemiBold"/>
              <a:buNone/>
              <a:defRPr sz="2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" type="subTitle"/>
          </p:nvPr>
        </p:nvSpPr>
        <p:spPr>
          <a:xfrm>
            <a:off x="228600" y="2383775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Inter"/>
              <a:buNone/>
              <a:defRPr sz="20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itle and Body (Light)">
  <p:cSld name="CUSTOM_1_1_1_2_1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99" name="Google Shape;199;p38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0" name="Google Shape;200;p38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SemiBold"/>
              <a:buNone/>
              <a:defRPr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1" type="subTitle"/>
          </p:nvPr>
        </p:nvSpPr>
        <p:spPr>
          <a:xfrm>
            <a:off x="228600" y="595500"/>
            <a:ext cx="86868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nter"/>
              <a:buNone/>
              <a:defRPr sz="16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3" type="body"/>
          </p:nvPr>
        </p:nvSpPr>
        <p:spPr>
          <a:xfrm>
            <a:off x="228600" y="1094425"/>
            <a:ext cx="86868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03" name="Google Shape;203;p38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05" name="Google Shape;205;p38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Title and Two Columns (Light)">
  <p:cSld name="CUSTOM_1_1_1_2_1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8" name="Google Shape;208;p39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9" name="Google Shape;209;p39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SemiBold"/>
              <a:buNone/>
              <a:defRPr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idx="1" type="subTitle"/>
          </p:nvPr>
        </p:nvSpPr>
        <p:spPr>
          <a:xfrm>
            <a:off x="228600" y="595500"/>
            <a:ext cx="86868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nter"/>
              <a:buNone/>
              <a:defRPr sz="16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11" name="Google Shape;211;p39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9"/>
          <p:cNvSpPr txBox="1"/>
          <p:nvPr>
            <p:ph idx="3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3" name="Google Shape;213;p39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9"/>
          <p:cNvSpPr txBox="1"/>
          <p:nvPr>
            <p:ph idx="4" type="body"/>
          </p:nvPr>
        </p:nvSpPr>
        <p:spPr>
          <a:xfrm>
            <a:off x="228600" y="1094425"/>
            <a:ext cx="42291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5" type="body"/>
          </p:nvPr>
        </p:nvSpPr>
        <p:spPr>
          <a:xfrm>
            <a:off x="4686300" y="1094425"/>
            <a:ext cx="42291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Title and One Column (Light)">
  <p:cSld name="CUSTOM_1_1_1_2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18" name="Google Shape;218;p40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19" name="Google Shape;219;p40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SemiBold"/>
              <a:buNone/>
              <a:defRPr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40"/>
          <p:cNvSpPr txBox="1"/>
          <p:nvPr>
            <p:ph idx="1" type="subTitle"/>
          </p:nvPr>
        </p:nvSpPr>
        <p:spPr>
          <a:xfrm>
            <a:off x="228600" y="595500"/>
            <a:ext cx="86868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nter"/>
              <a:buNone/>
              <a:defRPr sz="16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21" name="Google Shape;221;p40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0"/>
          <p:cNvSpPr txBox="1"/>
          <p:nvPr>
            <p:ph idx="3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23" name="Google Shape;223;p40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40"/>
          <p:cNvSpPr txBox="1"/>
          <p:nvPr>
            <p:ph idx="4" type="body"/>
          </p:nvPr>
        </p:nvSpPr>
        <p:spPr>
          <a:xfrm>
            <a:off x="228600" y="1094425"/>
            <a:ext cx="42291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Title and One Column Image (Light)">
  <p:cSld name="CUSTOM_1_1_1_2_1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7" name="Google Shape;227;p41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8" name="Google Shape;228;p41"/>
          <p:cNvSpPr txBox="1"/>
          <p:nvPr>
            <p:ph type="title"/>
          </p:nvPr>
        </p:nvSpPr>
        <p:spPr>
          <a:xfrm>
            <a:off x="228600" y="228600"/>
            <a:ext cx="42291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SemiBold"/>
              <a:buNone/>
              <a:defRPr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1" type="subTitle"/>
          </p:nvPr>
        </p:nvSpPr>
        <p:spPr>
          <a:xfrm>
            <a:off x="228600" y="595500"/>
            <a:ext cx="4229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nter"/>
              <a:buNone/>
              <a:defRPr sz="16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30" name="Google Shape;230;p41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/>
          <p:nvPr>
            <p:ph idx="3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32" name="Google Shape;232;p41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41"/>
          <p:cNvSpPr txBox="1"/>
          <p:nvPr>
            <p:ph idx="4" type="body"/>
          </p:nvPr>
        </p:nvSpPr>
        <p:spPr>
          <a:xfrm>
            <a:off x="228600" y="1094425"/>
            <a:ext cx="42291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4" name="Google Shape;234;p41"/>
          <p:cNvSpPr/>
          <p:nvPr>
            <p:ph idx="5" type="pic"/>
          </p:nvPr>
        </p:nvSpPr>
        <p:spPr>
          <a:xfrm>
            <a:off x="4686300" y="457200"/>
            <a:ext cx="4114800" cy="422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Title and Full Image (Light) ">
  <p:cSld name="CUSTOM_1_1_1_2_1_1_1_1_1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37" name="Google Shape;237;p42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38" name="Google Shape;238;p42"/>
          <p:cNvSpPr txBox="1"/>
          <p:nvPr>
            <p:ph type="title"/>
          </p:nvPr>
        </p:nvSpPr>
        <p:spPr>
          <a:xfrm>
            <a:off x="228600" y="228600"/>
            <a:ext cx="85725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SemiBold"/>
              <a:buNone/>
              <a:defRPr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" type="subTitle"/>
          </p:nvPr>
        </p:nvSpPr>
        <p:spPr>
          <a:xfrm>
            <a:off x="228600" y="595500"/>
            <a:ext cx="85725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nter"/>
              <a:buNone/>
              <a:defRPr sz="16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>
            <p:ph idx="3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2" name="Google Shape;242;p42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42"/>
          <p:cNvSpPr/>
          <p:nvPr>
            <p:ph idx="4" type="pic"/>
          </p:nvPr>
        </p:nvSpPr>
        <p:spPr>
          <a:xfrm>
            <a:off x="342900" y="1181100"/>
            <a:ext cx="8458200" cy="350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7" name="Google Shape;24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Divider 1">
  <p:cSld name="CUSTOM_1_1_2_1"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50" name="Google Shape;250;p44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51" name="Google Shape;251;p44"/>
          <p:cNvSpPr txBox="1"/>
          <p:nvPr>
            <p:ph type="title"/>
          </p:nvPr>
        </p:nvSpPr>
        <p:spPr>
          <a:xfrm>
            <a:off x="228600" y="1982650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nter SemiBold"/>
              <a:buNone/>
              <a:defRPr sz="2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44"/>
          <p:cNvSpPr txBox="1"/>
          <p:nvPr>
            <p:ph idx="1" type="subTitle"/>
          </p:nvPr>
        </p:nvSpPr>
        <p:spPr>
          <a:xfrm>
            <a:off x="228600" y="2383775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53" name="Google Shape;253;p44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Divider 1 1">
  <p:cSld name="CUSTOM_1_1_2_1_1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56" name="Google Shape;256;p45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57" name="Google Shape;257;p45"/>
          <p:cNvSpPr txBox="1"/>
          <p:nvPr>
            <p:ph type="title"/>
          </p:nvPr>
        </p:nvSpPr>
        <p:spPr>
          <a:xfrm>
            <a:off x="228600" y="1982650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nter SemiBold"/>
              <a:buNone/>
              <a:defRPr sz="2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1" type="subTitle"/>
          </p:nvPr>
        </p:nvSpPr>
        <p:spPr>
          <a:xfrm>
            <a:off x="228600" y="2383775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59" name="Google Shape;259;p45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>
            <p:ph idx="3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1" name="Google Shape;261;p45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Divider 1 2">
  <p:cSld name="CUSTOM_1_1_2_1_2"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64" name="Google Shape;264;p46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65" name="Google Shape;265;p46"/>
          <p:cNvSpPr txBox="1"/>
          <p:nvPr>
            <p:ph type="title"/>
          </p:nvPr>
        </p:nvSpPr>
        <p:spPr>
          <a:xfrm>
            <a:off x="228600" y="1982650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nter SemiBold"/>
              <a:buNone/>
              <a:defRPr sz="2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46"/>
          <p:cNvSpPr txBox="1"/>
          <p:nvPr>
            <p:ph idx="1" type="subTitle"/>
          </p:nvPr>
        </p:nvSpPr>
        <p:spPr>
          <a:xfrm>
            <a:off x="228600" y="2383775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67" name="Google Shape;267;p46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6"/>
          <p:cNvSpPr txBox="1"/>
          <p:nvPr>
            <p:ph idx="3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9" name="Google Shape;269;p46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Divider 1 3">
  <p:cSld name="CUSTOM_1_1_2_1_3"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2" name="Google Shape;272;p47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3" name="Google Shape;273;p47"/>
          <p:cNvSpPr txBox="1"/>
          <p:nvPr>
            <p:ph type="title"/>
          </p:nvPr>
        </p:nvSpPr>
        <p:spPr>
          <a:xfrm>
            <a:off x="228600" y="1982650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nter SemiBold"/>
              <a:buNone/>
              <a:defRPr sz="2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" type="subTitle"/>
          </p:nvPr>
        </p:nvSpPr>
        <p:spPr>
          <a:xfrm>
            <a:off x="228600" y="2383775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75" name="Google Shape;275;p47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/>
          <p:nvPr>
            <p:ph idx="3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SemiBold"/>
              <a:buNone/>
              <a:defRPr sz="1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77" name="Google Shape;277;p47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Divider 2">
  <p:cSld name="CUSTOM_1_1_2_2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80" name="Google Shape;280;p48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81" name="Google Shape;281;p48"/>
          <p:cNvSpPr txBox="1"/>
          <p:nvPr>
            <p:ph type="title"/>
          </p:nvPr>
        </p:nvSpPr>
        <p:spPr>
          <a:xfrm>
            <a:off x="228600" y="1828800"/>
            <a:ext cx="8585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nter SemiBold"/>
              <a:buNone/>
              <a:defRPr sz="2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48"/>
          <p:cNvSpPr txBox="1"/>
          <p:nvPr>
            <p:ph idx="1" type="subTitle"/>
          </p:nvPr>
        </p:nvSpPr>
        <p:spPr>
          <a:xfrm>
            <a:off x="228600" y="2377440"/>
            <a:ext cx="868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Inter"/>
              <a:buNone/>
              <a:defRPr sz="20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2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48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One Column">
  <p:cSld name="CUSTOM_1_1_1_1_1_2_1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87" name="Google Shape;287;p49"/>
          <p:cNvSpPr txBox="1"/>
          <p:nvPr>
            <p:ph idx="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88" name="Google Shape;288;p49"/>
          <p:cNvSpPr txBox="1"/>
          <p:nvPr>
            <p:ph type="title"/>
          </p:nvPr>
        </p:nvSpPr>
        <p:spPr>
          <a:xfrm>
            <a:off x="228600" y="228600"/>
            <a:ext cx="82296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 SemiBold"/>
              <a:buNone/>
              <a:defRPr sz="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49"/>
          <p:cNvSpPr txBox="1"/>
          <p:nvPr>
            <p:ph idx="1" type="body"/>
          </p:nvPr>
        </p:nvSpPr>
        <p:spPr>
          <a:xfrm>
            <a:off x="228600" y="822960"/>
            <a:ext cx="86868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●"/>
              <a:defRPr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23850" lvl="1" marL="9144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Char char="○"/>
              <a:defRPr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■"/>
              <a:defRPr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●"/>
              <a:defRPr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○"/>
              <a:defRPr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■"/>
              <a:defRPr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●"/>
              <a:defRPr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○"/>
              <a:defRPr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Inter"/>
              <a:buChar char="■"/>
              <a:defRPr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cxnSp>
        <p:nvCxnSpPr>
          <p:cNvPr id="290" name="Google Shape;290;p49"/>
          <p:cNvCxnSpPr/>
          <p:nvPr/>
        </p:nvCxnSpPr>
        <p:spPr>
          <a:xfrm>
            <a:off x="1204148" y="4760721"/>
            <a:ext cx="0" cy="191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9"/>
          <p:cNvSpPr txBox="1"/>
          <p:nvPr>
            <p:ph idx="3" type="title"/>
          </p:nvPr>
        </p:nvSpPr>
        <p:spPr>
          <a:xfrm>
            <a:off x="1399525" y="4759950"/>
            <a:ext cx="5462100" cy="19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6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SemiBold"/>
              <a:buNone/>
              <a:defRPr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228600" y="1094425"/>
            <a:ext cx="86868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○"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■"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○"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■"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○"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■"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17384" y="4772057"/>
            <a:ext cx="4728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b="1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1">
            <a:alphaModFix/>
          </a:blip>
          <a:srcRect b="-9908" l="-1621" r="-1631" t="-9908"/>
          <a:stretch/>
        </p:blipFill>
        <p:spPr>
          <a:xfrm>
            <a:off x="342900" y="4780024"/>
            <a:ext cx="704282" cy="1512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44">
          <p15:clr>
            <a:srgbClr val="EA4335"/>
          </p15:clr>
        </p15:guide>
        <p15:guide id="4" pos="5616">
          <p15:clr>
            <a:srgbClr val="EA4335"/>
          </p15:clr>
        </p15:guide>
        <p15:guide id="5" orient="horz" pos="144">
          <p15:clr>
            <a:srgbClr val="EA4335"/>
          </p15:clr>
        </p15:guide>
        <p15:guide id="6" orient="horz" pos="3096">
          <p15:clr>
            <a:srgbClr val="EA4335"/>
          </p15:clr>
        </p15:guide>
        <p15:guide id="7" pos="216">
          <p15:clr>
            <a:srgbClr val="EA4335"/>
          </p15:clr>
        </p15:guide>
        <p15:guide id="8" pos="5544">
          <p15:clr>
            <a:srgbClr val="EA4335"/>
          </p15:clr>
        </p15:guide>
        <p15:guide id="9" orient="horz" pos="216">
          <p15:clr>
            <a:srgbClr val="EA4335"/>
          </p15:clr>
        </p15:guide>
        <p15:guide id="10" orient="horz" pos="3024">
          <p15:clr>
            <a:srgbClr val="EA4335"/>
          </p15:clr>
        </p15:guide>
        <p15:guide id="11" pos="2808">
          <p15:clr>
            <a:srgbClr val="EA4335"/>
          </p15:clr>
        </p15:guide>
        <p15:guide id="12" pos="2952">
          <p15:clr>
            <a:srgbClr val="EA4335"/>
          </p15:clr>
        </p15:guide>
        <p15:guide id="13" orient="horz" pos="2952">
          <p15:clr>
            <a:srgbClr val="EA4335"/>
          </p15:clr>
        </p15:guide>
        <p15:guide id="14" orient="horz" pos="2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hyperlink" Target="https://github.com/vllm-project/vllm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21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4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22" Type="http://schemas.openxmlformats.org/officeDocument/2006/relationships/image" Target="../media/image34.png"/><Relationship Id="rId21" Type="http://schemas.openxmlformats.org/officeDocument/2006/relationships/image" Target="../media/image45.png"/><Relationship Id="rId24" Type="http://schemas.openxmlformats.org/officeDocument/2006/relationships/image" Target="../media/image18.png"/><Relationship Id="rId23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24.png"/><Relationship Id="rId26" Type="http://schemas.openxmlformats.org/officeDocument/2006/relationships/image" Target="../media/image37.png"/><Relationship Id="rId25" Type="http://schemas.openxmlformats.org/officeDocument/2006/relationships/image" Target="../media/image50.png"/><Relationship Id="rId28" Type="http://schemas.openxmlformats.org/officeDocument/2006/relationships/image" Target="../media/image41.png"/><Relationship Id="rId27" Type="http://schemas.openxmlformats.org/officeDocument/2006/relationships/image" Target="../media/image51.png"/><Relationship Id="rId5" Type="http://schemas.openxmlformats.org/officeDocument/2006/relationships/image" Target="../media/image23.png"/><Relationship Id="rId6" Type="http://schemas.openxmlformats.org/officeDocument/2006/relationships/image" Target="../media/image7.png"/><Relationship Id="rId29" Type="http://schemas.openxmlformats.org/officeDocument/2006/relationships/image" Target="../media/image40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11" Type="http://schemas.openxmlformats.org/officeDocument/2006/relationships/image" Target="../media/image54.png"/><Relationship Id="rId10" Type="http://schemas.openxmlformats.org/officeDocument/2006/relationships/image" Target="../media/image29.png"/><Relationship Id="rId13" Type="http://schemas.openxmlformats.org/officeDocument/2006/relationships/image" Target="../media/image33.png"/><Relationship Id="rId12" Type="http://schemas.openxmlformats.org/officeDocument/2006/relationships/image" Target="../media/image26.png"/><Relationship Id="rId15" Type="http://schemas.openxmlformats.org/officeDocument/2006/relationships/image" Target="../media/image42.png"/><Relationship Id="rId14" Type="http://schemas.openxmlformats.org/officeDocument/2006/relationships/image" Target="../media/image32.png"/><Relationship Id="rId17" Type="http://schemas.openxmlformats.org/officeDocument/2006/relationships/image" Target="../media/image39.png"/><Relationship Id="rId16" Type="http://schemas.openxmlformats.org/officeDocument/2006/relationships/image" Target="../media/image44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ka.ms/OpenModel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png"/><Relationship Id="rId4" Type="http://schemas.openxmlformats.org/officeDocument/2006/relationships/hyperlink" Target="https://www.youtube.com/watch?v=tfSZqjxsr0M&amp;t=2389s&amp;ab_channel=AM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xwjiang2010" TargetMode="External"/><Relationship Id="rId4" Type="http://schemas.openxmlformats.org/officeDocument/2006/relationships/image" Target="../media/image60.png"/><Relationship Id="rId5" Type="http://schemas.openxmlformats.org/officeDocument/2006/relationships/hyperlink" Target="https://github.com/vllm-project/vllm/pull/3042" TargetMode="External"/><Relationship Id="rId6" Type="http://schemas.openxmlformats.org/officeDocument/2006/relationships/hyperlink" Target="https://github.com/vllm-project/vllm/blob/main/examples/llava_example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vllm-project/vllm/pull/3471" TargetMode="External"/><Relationship Id="rId4" Type="http://schemas.openxmlformats.org/officeDocument/2006/relationships/hyperlink" Target="https://github.com/vllm-project/vllm/pull/3571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s://github.com/vllm-project/vllm/pull/3634" TargetMode="External"/><Relationship Id="rId6" Type="http://schemas.openxmlformats.org/officeDocument/2006/relationships/hyperlink" Target="https://github.com/vllm-project/vllm/pull/2378" TargetMode="External"/><Relationship Id="rId7" Type="http://schemas.openxmlformats.org/officeDocument/2006/relationships/hyperlink" Target="https://github.com/HabanaAI/vllm-fork/tree/habana_main" TargetMode="External"/><Relationship Id="rId8" Type="http://schemas.openxmlformats.org/officeDocument/2006/relationships/hyperlink" Target="https://github.com/vllm-project/vllm/issues/3620" TargetMode="External"/><Relationship Id="rId11" Type="http://schemas.openxmlformats.org/officeDocument/2006/relationships/image" Target="../media/image55.png"/><Relationship Id="rId10" Type="http://schemas.openxmlformats.org/officeDocument/2006/relationships/image" Target="../media/image47.png"/><Relationship Id="rId13" Type="http://schemas.openxmlformats.org/officeDocument/2006/relationships/image" Target="../media/image56.png"/><Relationship Id="rId12" Type="http://schemas.openxmlformats.org/officeDocument/2006/relationships/image" Target="../media/image52.png"/><Relationship Id="rId15" Type="http://schemas.openxmlformats.org/officeDocument/2006/relationships/image" Target="../media/image57.png"/><Relationship Id="rId14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SageMoore" TargetMode="External"/><Relationship Id="rId4" Type="http://schemas.openxmlformats.org/officeDocument/2006/relationships/hyperlink" Target="https://github.com/ElizaWszola" TargetMode="External"/><Relationship Id="rId5" Type="http://schemas.openxmlformats.org/officeDocument/2006/relationships/hyperlink" Target="https://github.com/mgoin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SageMoore" TargetMode="External"/><Relationship Id="rId4" Type="http://schemas.openxmlformats.org/officeDocument/2006/relationships/hyperlink" Target="https://github.com/ElizaWszola" TargetMode="External"/><Relationship Id="rId5" Type="http://schemas.openxmlformats.org/officeDocument/2006/relationships/hyperlink" Target="https://github.com/mgoin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SageMoore" TargetMode="External"/><Relationship Id="rId4" Type="http://schemas.openxmlformats.org/officeDocument/2006/relationships/hyperlink" Target="https://github.com/ElizaWszola" TargetMode="External"/><Relationship Id="rId5" Type="http://schemas.openxmlformats.org/officeDocument/2006/relationships/hyperlink" Target="https://github.com/mgoin" TargetMode="External"/><Relationship Id="rId6" Type="http://schemas.openxmlformats.org/officeDocument/2006/relationships/hyperlink" Target="https://github.com/vllm-project/vllm/pull/2762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felixzhu555" TargetMode="External"/><Relationship Id="rId4" Type="http://schemas.openxmlformats.org/officeDocument/2006/relationships/hyperlink" Target="https://github.com/br3no" TargetMode="External"/><Relationship Id="rId5" Type="http://schemas.openxmlformats.org/officeDocument/2006/relationships/hyperlink" Target="https://github.com/simon-mo" TargetMode="External"/><Relationship Id="rId6" Type="http://schemas.openxmlformats.org/officeDocument/2006/relationships/image" Target="../media/image96.png"/><Relationship Id="rId7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cadedaniel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6" Type="http://schemas.openxmlformats.org/officeDocument/2006/relationships/image" Target="../media/image8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Relationship Id="rId4" Type="http://schemas.openxmlformats.org/officeDocument/2006/relationships/hyperlink" Target="https://github.com/hmellor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.png"/><Relationship Id="rId22" Type="http://schemas.openxmlformats.org/officeDocument/2006/relationships/image" Target="../media/image77.png"/><Relationship Id="rId21" Type="http://schemas.openxmlformats.org/officeDocument/2006/relationships/image" Target="../media/image72.png"/><Relationship Id="rId24" Type="http://schemas.openxmlformats.org/officeDocument/2006/relationships/image" Target="../media/image82.png"/><Relationship Id="rId23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WoosukKwon" TargetMode="External"/><Relationship Id="rId4" Type="http://schemas.openxmlformats.org/officeDocument/2006/relationships/hyperlink" Target="https://github.com/zhuohan123" TargetMode="External"/><Relationship Id="rId9" Type="http://schemas.openxmlformats.org/officeDocument/2006/relationships/hyperlink" Target="https://github.com/youkaichao" TargetMode="External"/><Relationship Id="rId26" Type="http://schemas.openxmlformats.org/officeDocument/2006/relationships/image" Target="../media/image71.png"/><Relationship Id="rId25" Type="http://schemas.openxmlformats.org/officeDocument/2006/relationships/image" Target="../media/image69.png"/><Relationship Id="rId27" Type="http://schemas.openxmlformats.org/officeDocument/2006/relationships/image" Target="../media/image84.png"/><Relationship Id="rId5" Type="http://schemas.openxmlformats.org/officeDocument/2006/relationships/hyperlink" Target="https://github.com/simon-mo" TargetMode="External"/><Relationship Id="rId6" Type="http://schemas.openxmlformats.org/officeDocument/2006/relationships/hyperlink" Target="https://github.com/LiuXiaoxuanPKU" TargetMode="External"/><Relationship Id="rId7" Type="http://schemas.openxmlformats.org/officeDocument/2006/relationships/hyperlink" Target="https://github.com/Yard1" TargetMode="External"/><Relationship Id="rId8" Type="http://schemas.openxmlformats.org/officeDocument/2006/relationships/hyperlink" Target="https://github.com/esmeetu" TargetMode="External"/><Relationship Id="rId11" Type="http://schemas.openxmlformats.org/officeDocument/2006/relationships/hyperlink" Target="https://github.com/njhill" TargetMode="External"/><Relationship Id="rId10" Type="http://schemas.openxmlformats.org/officeDocument/2006/relationships/hyperlink" Target="https://github.com/pcmoritz" TargetMode="External"/><Relationship Id="rId13" Type="http://schemas.openxmlformats.org/officeDocument/2006/relationships/hyperlink" Target="https://github.com/cadedaniel" TargetMode="External"/><Relationship Id="rId12" Type="http://schemas.openxmlformats.org/officeDocument/2006/relationships/hyperlink" Target="https://github.com/ywang96" TargetMode="External"/><Relationship Id="rId15" Type="http://schemas.openxmlformats.org/officeDocument/2006/relationships/hyperlink" Target="https://github.com/robertgshaw2-neuralmagic" TargetMode="External"/><Relationship Id="rId14" Type="http://schemas.openxmlformats.org/officeDocument/2006/relationships/hyperlink" Target="https://github.com/robertgshaw2-neuralmagic" TargetMode="External"/><Relationship Id="rId17" Type="http://schemas.openxmlformats.org/officeDocument/2006/relationships/image" Target="../media/image68.png"/><Relationship Id="rId16" Type="http://schemas.openxmlformats.org/officeDocument/2006/relationships/image" Target="../media/image62.png"/><Relationship Id="rId19" Type="http://schemas.openxmlformats.org/officeDocument/2006/relationships/image" Target="../media/image65.png"/><Relationship Id="rId18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0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3.png"/><Relationship Id="rId4" Type="http://schemas.openxmlformats.org/officeDocument/2006/relationships/image" Target="../media/image111.png"/><Relationship Id="rId5" Type="http://schemas.openxmlformats.org/officeDocument/2006/relationships/hyperlink" Target="https://arxiv.org/abs/2403.02310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Relationship Id="rId5" Type="http://schemas.openxmlformats.org/officeDocument/2006/relationships/image" Target="../media/image86.png"/><Relationship Id="rId6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mailto:vllm-questions@lists.berkeley.edu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Relationship Id="rId4" Type="http://schemas.openxmlformats.org/officeDocument/2006/relationships/image" Target="../media/image97.png"/><Relationship Id="rId9" Type="http://schemas.openxmlformats.org/officeDocument/2006/relationships/hyperlink" Target="https://arxiv.org/abs/2309.06180" TargetMode="External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hyperlink" Target="https://github.com/vllm-project/vllm" TargetMode="External"/><Relationship Id="rId8" Type="http://schemas.openxmlformats.org/officeDocument/2006/relationships/hyperlink" Target="https://vllm.ai" TargetMode="External"/><Relationship Id="rId11" Type="http://schemas.openxmlformats.org/officeDocument/2006/relationships/hyperlink" Target="https://discord.gg/jz7wjKhh6g" TargetMode="External"/><Relationship Id="rId10" Type="http://schemas.openxmlformats.org/officeDocument/2006/relationships/image" Target="../media/image92.png"/><Relationship Id="rId12" Type="http://schemas.openxmlformats.org/officeDocument/2006/relationships/image" Target="../media/image9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5.png"/><Relationship Id="rId4" Type="http://schemas.openxmlformats.org/officeDocument/2006/relationships/image" Target="../media/image112.png"/><Relationship Id="rId5" Type="http://schemas.openxmlformats.org/officeDocument/2006/relationships/image" Target="../media/image122.png"/><Relationship Id="rId6" Type="http://schemas.openxmlformats.org/officeDocument/2006/relationships/image" Target="../media/image9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5.png"/><Relationship Id="rId4" Type="http://schemas.openxmlformats.org/officeDocument/2006/relationships/image" Target="../media/image110.png"/><Relationship Id="rId5" Type="http://schemas.openxmlformats.org/officeDocument/2006/relationships/image" Target="../media/image10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0.png"/><Relationship Id="rId4" Type="http://schemas.openxmlformats.org/officeDocument/2006/relationships/image" Target="../media/image10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1.png"/><Relationship Id="rId4" Type="http://schemas.openxmlformats.org/officeDocument/2006/relationships/image" Target="../media/image10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6.png"/><Relationship Id="rId4" Type="http://schemas.openxmlformats.org/officeDocument/2006/relationships/image" Target="../media/image1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2.png"/><Relationship Id="rId4" Type="http://schemas.openxmlformats.org/officeDocument/2006/relationships/image" Target="../media/image10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type="ctrTitle"/>
          </p:nvPr>
        </p:nvSpPr>
        <p:spPr>
          <a:xfrm>
            <a:off x="845100" y="5159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Project Update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7" name="Google Shape;297;p50"/>
          <p:cNvSpPr txBox="1"/>
          <p:nvPr>
            <p:ph idx="1" type="subTitle"/>
          </p:nvPr>
        </p:nvSpPr>
        <p:spPr>
          <a:xfrm>
            <a:off x="845100" y="2605525"/>
            <a:ext cx="74088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</a:rPr>
              <a:t>April 2nd, 2024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>
                <a:solidFill>
                  <a:srgbClr val="454545"/>
                </a:solidFill>
              </a:rPr>
              <a:t>Third</a:t>
            </a: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 vLLM Meetup </a:t>
            </a:r>
            <a:endParaRPr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</a:rPr>
              <a:t>hosted by</a:t>
            </a: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>
                <a:solidFill>
                  <a:srgbClr val="454545"/>
                </a:solidFill>
              </a:rPr>
              <a:t>Roblox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539199" y="4901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50"/>
          <p:cNvCxnSpPr/>
          <p:nvPr/>
        </p:nvCxnSpPr>
        <p:spPr>
          <a:xfrm>
            <a:off x="692700" y="1742525"/>
            <a:ext cx="0" cy="23418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650" y="3377125"/>
            <a:ext cx="1346600" cy="13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401" y="2357513"/>
            <a:ext cx="3655178" cy="260931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</a:t>
            </a:r>
            <a:r>
              <a:rPr lang="en"/>
              <a:t>Github Repo</a:t>
            </a:r>
            <a:endParaRPr/>
          </a:p>
        </p:txBody>
      </p:sp>
      <p:pic>
        <p:nvPicPr>
          <p:cNvPr id="384" name="Google Shape;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270" y="854078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9"/>
          <p:cNvSpPr txBox="1"/>
          <p:nvPr/>
        </p:nvSpPr>
        <p:spPr>
          <a:xfrm>
            <a:off x="2401125" y="831313"/>
            <a:ext cx="4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6" name="Google Shape;38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200" y="1382490"/>
            <a:ext cx="390500" cy="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9"/>
          <p:cNvSpPr txBox="1"/>
          <p:nvPr/>
        </p:nvSpPr>
        <p:spPr>
          <a:xfrm>
            <a:off x="3743875" y="1349865"/>
            <a:ext cx="21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pip install vllm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8" name="Google Shape;38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8526" y="1845722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9"/>
          <p:cNvSpPr txBox="1"/>
          <p:nvPr/>
        </p:nvSpPr>
        <p:spPr>
          <a:xfrm>
            <a:off x="4188576" y="1829188"/>
            <a:ext cx="12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17</a:t>
            </a: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K Stars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0" name="Google Shape;390;p59"/>
          <p:cNvPicPr preferRelativeResize="0"/>
          <p:nvPr/>
        </p:nvPicPr>
        <p:blipFill rotWithShape="1">
          <a:blip r:embed="rId8">
            <a:alphaModFix/>
          </a:blip>
          <a:srcRect b="0" l="13949" r="16164" t="0"/>
          <a:stretch/>
        </p:blipFill>
        <p:spPr>
          <a:xfrm>
            <a:off x="3125492" y="310744"/>
            <a:ext cx="856776" cy="35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59"/>
          <p:cNvCxnSpPr>
            <a:stCxn id="392" idx="2"/>
          </p:cNvCxnSpPr>
          <p:nvPr/>
        </p:nvCxnSpPr>
        <p:spPr>
          <a:xfrm flipH="1">
            <a:off x="3077338" y="4019600"/>
            <a:ext cx="348900" cy="6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9"/>
          <p:cNvSpPr txBox="1"/>
          <p:nvPr/>
        </p:nvSpPr>
        <p:spPr>
          <a:xfrm>
            <a:off x="3007138" y="3644000"/>
            <a:ext cx="838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91425" spcFirstLastPara="1" rIns="91425" wrap="square" tIns="18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Official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release!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3" name="Google Shape;39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/>
          <p:nvPr/>
        </p:nvSpPr>
        <p:spPr>
          <a:xfrm>
            <a:off x="1086925" y="1750725"/>
            <a:ext cx="6991200" cy="2311200"/>
          </a:xfrm>
          <a:prstGeom prst="foldedCorner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(1):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/>
              <a:t> class</a:t>
            </a:r>
            <a:endParaRPr/>
          </a:p>
        </p:txBody>
      </p:sp>
      <p:sp>
        <p:nvSpPr>
          <p:cNvPr id="400" name="Google Shape;400;p60"/>
          <p:cNvSpPr txBox="1"/>
          <p:nvPr/>
        </p:nvSpPr>
        <p:spPr>
          <a:xfrm>
            <a:off x="839700" y="1747800"/>
            <a:ext cx="75918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u="sng">
                <a:solidFill>
                  <a:srgbClr val="00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endParaRPr sz="1600">
              <a:solidFill>
                <a:srgbClr val="A64D7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Example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prompts = [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 my name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capital of France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an LLM with HF model name.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 =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(model=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"meta-llama/Llama-2-7b-hf"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Generate texts from the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llm.generate(prompts)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60"/>
          <p:cNvSpPr/>
          <p:nvPr/>
        </p:nvSpPr>
        <p:spPr>
          <a:xfrm>
            <a:off x="839700" y="919825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Python interface for offline batched inference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(2): OpenAI-compatible server</a:t>
            </a:r>
            <a:endParaRPr/>
          </a:p>
        </p:txBody>
      </p:sp>
      <p:sp>
        <p:nvSpPr>
          <p:cNvPr id="408" name="Google Shape;408;p61"/>
          <p:cNvSpPr txBox="1"/>
          <p:nvPr/>
        </p:nvSpPr>
        <p:spPr>
          <a:xfrm>
            <a:off x="727024" y="2096400"/>
            <a:ext cx="79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python -m vllm.entrypoints.openai.api_server --model meta-llama/Llama-2-7b-hf</a:t>
            </a:r>
            <a:endParaRPr>
              <a:solidFill>
                <a:srgbClr val="9966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61"/>
          <p:cNvSpPr txBox="1"/>
          <p:nvPr/>
        </p:nvSpPr>
        <p:spPr>
          <a:xfrm>
            <a:off x="727024" y="2940475"/>
            <a:ext cx="58761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curl http://localhost:8000/v1/completions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-H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"Content-Type: application/json"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-d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'{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"model": "meta-llama/Llama-2-7b-hf",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"prompt": "San Francisco is a",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"max_tokens": 7,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"temperature": 0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}'</a:t>
            </a:r>
            <a:endParaRPr>
              <a:solidFill>
                <a:srgbClr val="9966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1"/>
          <p:cNvSpPr/>
          <p:nvPr/>
        </p:nvSpPr>
        <p:spPr>
          <a:xfrm>
            <a:off x="839700" y="989400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FastAPI-based server for online serving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61"/>
          <p:cNvSpPr/>
          <p:nvPr/>
        </p:nvSpPr>
        <p:spPr>
          <a:xfrm>
            <a:off x="824249" y="1772825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2" name="Google Shape;412;p61"/>
          <p:cNvSpPr/>
          <p:nvPr/>
        </p:nvSpPr>
        <p:spPr>
          <a:xfrm>
            <a:off x="824249" y="2647950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Client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19" name="Google Shape;419;p62"/>
          <p:cNvSpPr txBox="1"/>
          <p:nvPr>
            <p:ph idx="1" type="body"/>
          </p:nvPr>
        </p:nvSpPr>
        <p:spPr>
          <a:xfrm>
            <a:off x="311700" y="923875"/>
            <a:ext cx="8520600" cy="3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Wide range of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33+ model architectures (llama, mixtral, gemma, etc)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architecture added within days of announcement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Wide range of hardware architectures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NVIDIA GPUs: from T4 to H100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AMD GPUs: from MI210x to MI300x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 Inferentia and Trainium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Intel/AMD CPUs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Coverage of Inference Optimizations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Quantization (GPTQ, AWQ, SqueezeLLM, FP8 KV Cache)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Prefix Caching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Multi-LoRA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Tensor parallelism</a:t>
            </a:r>
            <a:endParaRPr/>
          </a:p>
        </p:txBody>
      </p:sp>
      <p:sp>
        <p:nvSpPr>
          <p:cNvPr id="420" name="Google Shape;4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1" name="Google Shape;4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989" y="1217526"/>
            <a:ext cx="1166750" cy="3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464" y="1917901"/>
            <a:ext cx="1297290" cy="31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2"/>
          <p:cNvPicPr preferRelativeResize="0"/>
          <p:nvPr/>
        </p:nvPicPr>
        <p:blipFill rotWithShape="1">
          <a:blip r:embed="rId5">
            <a:alphaModFix/>
          </a:blip>
          <a:srcRect b="20508" l="22403" r="22403" t="36105"/>
          <a:stretch/>
        </p:blipFill>
        <p:spPr>
          <a:xfrm>
            <a:off x="7390243" y="2287443"/>
            <a:ext cx="767322" cy="45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0037" y="2920900"/>
            <a:ext cx="1500677" cy="8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4787" y="3775230"/>
            <a:ext cx="1331175" cy="81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431" name="Google Shape;431;p63"/>
          <p:cNvSpPr txBox="1"/>
          <p:nvPr/>
        </p:nvSpPr>
        <p:spPr>
          <a:xfrm>
            <a:off x="6583127" y="4263334"/>
            <a:ext cx="490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432" name="Google Shape;432;p63"/>
          <p:cNvSpPr txBox="1"/>
          <p:nvPr/>
        </p:nvSpPr>
        <p:spPr>
          <a:xfrm>
            <a:off x="519550" y="1365650"/>
            <a:ext cx="29262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Thanks to 277+ </a:t>
            </a:r>
            <a:r>
              <a:rPr lang="en" sz="24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contributors</a:t>
            </a:r>
            <a:r>
              <a:rPr lang="en" sz="2400">
                <a:latin typeface="Lexend"/>
                <a:ea typeface="Lexend"/>
                <a:cs typeface="Lexend"/>
                <a:sym typeface="Lexend"/>
              </a:rPr>
              <a:t> who raised issues, participated in discussions, and submitted PRs!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000" y="789125"/>
            <a:ext cx="5255774" cy="40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 Adopters</a:t>
            </a:r>
            <a:endParaRPr/>
          </a:p>
        </p:txBody>
      </p:sp>
      <p:pic>
        <p:nvPicPr>
          <p:cNvPr id="440" name="Google Shape;4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330" y="1920351"/>
            <a:ext cx="1787382" cy="4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64"/>
          <p:cNvCxnSpPr/>
          <p:nvPr/>
        </p:nvCxnSpPr>
        <p:spPr>
          <a:xfrm>
            <a:off x="3482675" y="1556250"/>
            <a:ext cx="0" cy="29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442" name="Google Shape;442;p64"/>
          <p:cNvGrpSpPr/>
          <p:nvPr/>
        </p:nvGrpSpPr>
        <p:grpSpPr>
          <a:xfrm>
            <a:off x="750209" y="1494213"/>
            <a:ext cx="2323624" cy="443500"/>
            <a:chOff x="372401" y="1494213"/>
            <a:chExt cx="2323624" cy="443500"/>
          </a:xfrm>
        </p:grpSpPr>
        <p:sp>
          <p:nvSpPr>
            <p:cNvPr id="443" name="Google Shape;443;p64"/>
            <p:cNvSpPr txBox="1"/>
            <p:nvPr/>
          </p:nvSpPr>
          <p:spPr>
            <a:xfrm>
              <a:off x="806925" y="1498339"/>
              <a:ext cx="188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lm-sys/FastChat</a:t>
              </a:r>
              <a:endParaRPr b="1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44" name="Google Shape;444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401" y="1494213"/>
              <a:ext cx="458897" cy="4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64"/>
          <p:cNvSpPr txBox="1"/>
          <p:nvPr/>
        </p:nvSpPr>
        <p:spPr>
          <a:xfrm>
            <a:off x="572400" y="930050"/>
            <a:ext cx="27579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Open-Source Projects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p64"/>
          <p:cNvSpPr txBox="1"/>
          <p:nvPr/>
        </p:nvSpPr>
        <p:spPr>
          <a:xfrm>
            <a:off x="5033313" y="930038"/>
            <a:ext cx="21030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Companies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64"/>
          <p:cNvSpPr txBox="1"/>
          <p:nvPr/>
        </p:nvSpPr>
        <p:spPr>
          <a:xfrm>
            <a:off x="1311025" y="4259351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grpSp>
        <p:nvGrpSpPr>
          <p:cNvPr id="448" name="Google Shape;448;p64"/>
          <p:cNvGrpSpPr/>
          <p:nvPr/>
        </p:nvGrpSpPr>
        <p:grpSpPr>
          <a:xfrm>
            <a:off x="586097" y="2994326"/>
            <a:ext cx="2651847" cy="548700"/>
            <a:chOff x="98891" y="3168525"/>
            <a:chExt cx="2651847" cy="548700"/>
          </a:xfrm>
        </p:grpSpPr>
        <p:sp>
          <p:nvSpPr>
            <p:cNvPr id="449" name="Google Shape;449;p64"/>
            <p:cNvSpPr txBox="1"/>
            <p:nvPr/>
          </p:nvSpPr>
          <p:spPr>
            <a:xfrm>
              <a:off x="552038" y="3227325"/>
              <a:ext cx="219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allenai/open-instruct</a:t>
              </a:r>
              <a:endParaRPr b="1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50" name="Google Shape;450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891" y="3168525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1" name="Google Shape;451;p64"/>
          <p:cNvPicPr preferRelativeResize="0"/>
          <p:nvPr/>
        </p:nvPicPr>
        <p:blipFill rotWithShape="1">
          <a:blip r:embed="rId6">
            <a:alphaModFix/>
          </a:blip>
          <a:srcRect b="0" l="13949" r="16164" t="0"/>
          <a:stretch/>
        </p:blipFill>
        <p:spPr>
          <a:xfrm>
            <a:off x="3376901" y="395104"/>
            <a:ext cx="856776" cy="3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7829" y="2050338"/>
            <a:ext cx="1373158" cy="21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7934" y="1523366"/>
            <a:ext cx="1166515" cy="26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4"/>
          <p:cNvPicPr preferRelativeResize="0"/>
          <p:nvPr/>
        </p:nvPicPr>
        <p:blipFill rotWithShape="1">
          <a:blip r:embed="rId9">
            <a:alphaModFix/>
          </a:blip>
          <a:srcRect b="0" l="0" r="0" t="8382"/>
          <a:stretch/>
        </p:blipFill>
        <p:spPr>
          <a:xfrm>
            <a:off x="7367416" y="4052341"/>
            <a:ext cx="814360" cy="41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 rotWithShape="1">
          <a:blip r:embed="rId10">
            <a:alphaModFix/>
          </a:blip>
          <a:srcRect b="22674" l="0" r="0" t="22674"/>
          <a:stretch/>
        </p:blipFill>
        <p:spPr>
          <a:xfrm>
            <a:off x="6917151" y="3576756"/>
            <a:ext cx="1535733" cy="47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/>
          <p:cNvPicPr preferRelativeResize="0"/>
          <p:nvPr/>
        </p:nvPicPr>
        <p:blipFill rotWithShape="1">
          <a:blip r:embed="rId11">
            <a:alphaModFix/>
          </a:blip>
          <a:srcRect b="30077" l="17128" r="17121" t="30073"/>
          <a:stretch/>
        </p:blipFill>
        <p:spPr>
          <a:xfrm>
            <a:off x="5590654" y="3049611"/>
            <a:ext cx="1093877" cy="37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 rotWithShape="1">
          <a:blip r:embed="rId12">
            <a:alphaModFix/>
          </a:blip>
          <a:srcRect b="12791" l="4146" r="65634" t="12880"/>
          <a:stretch/>
        </p:blipFill>
        <p:spPr>
          <a:xfrm>
            <a:off x="7621219" y="1449300"/>
            <a:ext cx="337053" cy="41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4"/>
          <p:cNvPicPr preferRelativeResize="0"/>
          <p:nvPr/>
        </p:nvPicPr>
        <p:blipFill rotWithShape="1">
          <a:blip r:embed="rId13">
            <a:alphaModFix/>
          </a:blip>
          <a:srcRect b="35456" l="24098" r="24098" t="35456"/>
          <a:stretch/>
        </p:blipFill>
        <p:spPr>
          <a:xfrm>
            <a:off x="4018469" y="3600487"/>
            <a:ext cx="1264656" cy="3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4"/>
          <p:cNvPicPr preferRelativeResize="0"/>
          <p:nvPr/>
        </p:nvPicPr>
        <p:blipFill rotWithShape="1">
          <a:blip r:embed="rId14">
            <a:alphaModFix/>
          </a:blip>
          <a:srcRect b="28382" l="4906" r="4897" t="28378"/>
          <a:stretch/>
        </p:blipFill>
        <p:spPr>
          <a:xfrm>
            <a:off x="7021889" y="1951407"/>
            <a:ext cx="1535732" cy="4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88621" y="4603972"/>
            <a:ext cx="767176" cy="26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07379" y="3033533"/>
            <a:ext cx="1254410" cy="46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74521" y="2626348"/>
            <a:ext cx="1297295" cy="21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85739" y="1501401"/>
            <a:ext cx="1297290" cy="31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4"/>
          <p:cNvPicPr preferRelativeResize="0"/>
          <p:nvPr/>
        </p:nvPicPr>
        <p:blipFill rotWithShape="1">
          <a:blip r:embed="rId19">
            <a:alphaModFix/>
          </a:blip>
          <a:srcRect b="20508" l="22403" r="22403" t="36105"/>
          <a:stretch/>
        </p:blipFill>
        <p:spPr>
          <a:xfrm>
            <a:off x="4077530" y="1967343"/>
            <a:ext cx="767322" cy="452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64"/>
          <p:cNvGrpSpPr/>
          <p:nvPr/>
        </p:nvGrpSpPr>
        <p:grpSpPr>
          <a:xfrm>
            <a:off x="779296" y="2396088"/>
            <a:ext cx="2265450" cy="615600"/>
            <a:chOff x="404300" y="2551500"/>
            <a:chExt cx="2265450" cy="615600"/>
          </a:xfrm>
        </p:grpSpPr>
        <p:sp>
          <p:nvSpPr>
            <p:cNvPr id="466" name="Google Shape;466;p64"/>
            <p:cNvSpPr txBox="1"/>
            <p:nvPr/>
          </p:nvSpPr>
          <p:spPr>
            <a:xfrm>
              <a:off x="780650" y="2551500"/>
              <a:ext cx="188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EleutherAI/lm-</a:t>
              </a:r>
              <a:b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evaluation-harness</a:t>
              </a:r>
              <a:endParaRPr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67" name="Google Shape;467;p6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04300" y="2664650"/>
              <a:ext cx="376350" cy="376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4"/>
          <p:cNvGrpSpPr/>
          <p:nvPr/>
        </p:nvGrpSpPr>
        <p:grpSpPr>
          <a:xfrm>
            <a:off x="569996" y="3525664"/>
            <a:ext cx="2684050" cy="505575"/>
            <a:chOff x="126700" y="3780875"/>
            <a:chExt cx="2684050" cy="505575"/>
          </a:xfrm>
        </p:grpSpPr>
        <p:pic>
          <p:nvPicPr>
            <p:cNvPr id="469" name="Google Shape;469;p6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126700" y="3793350"/>
              <a:ext cx="493100" cy="49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4"/>
            <p:cNvSpPr txBox="1"/>
            <p:nvPr/>
          </p:nvSpPr>
          <p:spPr>
            <a:xfrm>
              <a:off x="552050" y="3780875"/>
              <a:ext cx="225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outlines-dev/outlines</a:t>
              </a:r>
              <a:endParaRPr b="1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71" name="Google Shape;47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6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882944" y="4657004"/>
            <a:ext cx="1373169" cy="32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59796" y="4013877"/>
            <a:ext cx="1504450" cy="41523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4"/>
          <p:cNvSpPr txBox="1"/>
          <p:nvPr/>
        </p:nvSpPr>
        <p:spPr>
          <a:xfrm>
            <a:off x="7102283" y="4261346"/>
            <a:ext cx="11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pic>
        <p:nvPicPr>
          <p:cNvPr id="475" name="Google Shape;475;p6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678215" y="3962747"/>
            <a:ext cx="1093873" cy="61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103912" y="4076544"/>
            <a:ext cx="1093875" cy="5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023587" y="3049609"/>
            <a:ext cx="1254426" cy="34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820539" y="2588915"/>
            <a:ext cx="656822" cy="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641887" y="3563497"/>
            <a:ext cx="1166525" cy="4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243588" y="2603016"/>
            <a:ext cx="656826" cy="26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LLM Serving Engine on Microsoft Azure</a:t>
            </a:r>
            <a:endParaRPr/>
          </a:p>
        </p:txBody>
      </p:sp>
      <p:cxnSp>
        <p:nvCxnSpPr>
          <p:cNvPr id="486" name="Google Shape;486;p65"/>
          <p:cNvCxnSpPr/>
          <p:nvPr/>
        </p:nvCxnSpPr>
        <p:spPr>
          <a:xfrm>
            <a:off x="723700" y="1475725"/>
            <a:ext cx="0" cy="18627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65"/>
          <p:cNvSpPr txBox="1"/>
          <p:nvPr>
            <p:ph idx="1" type="body"/>
          </p:nvPr>
        </p:nvSpPr>
        <p:spPr>
          <a:xfrm>
            <a:off x="935750" y="1332150"/>
            <a:ext cx="7272900" cy="21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Our default choice for serving models is </a:t>
            </a:r>
            <a:r>
              <a:rPr i="1" lang="en" sz="2400">
                <a:solidFill>
                  <a:srgbClr val="4A86E8"/>
                </a:solidFill>
              </a:rPr>
              <a:t>vLLM</a:t>
            </a:r>
            <a:r>
              <a:rPr i="1" lang="en" sz="2400">
                <a:solidFill>
                  <a:schemeClr val="dk1"/>
                </a:solidFill>
              </a:rPr>
              <a:t>, which provides high throughput and efficient memory management with continuous batching and Paged Attention.</a:t>
            </a:r>
            <a:endParaRPr i="1" sz="2400">
              <a:solidFill>
                <a:schemeClr val="dk1"/>
              </a:solidFill>
            </a:endParaRPr>
          </a:p>
        </p:txBody>
      </p:sp>
      <p:cxnSp>
        <p:nvCxnSpPr>
          <p:cNvPr id="488" name="Google Shape;488;p65"/>
          <p:cNvCxnSpPr/>
          <p:nvPr/>
        </p:nvCxnSpPr>
        <p:spPr>
          <a:xfrm>
            <a:off x="802550" y="4484617"/>
            <a:ext cx="314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65"/>
          <p:cNvSpPr txBox="1"/>
          <p:nvPr/>
        </p:nvSpPr>
        <p:spPr>
          <a:xfrm>
            <a:off x="741422" y="4467152"/>
            <a:ext cx="7178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Source: </a:t>
            </a:r>
            <a:r>
              <a:rPr i="1" lang="en" sz="12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https://aka.ms/OpenModels</a:t>
            </a:r>
            <a:r>
              <a:rPr i="1"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i="1"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65"/>
          <p:cNvSpPr txBox="1"/>
          <p:nvPr/>
        </p:nvSpPr>
        <p:spPr>
          <a:xfrm>
            <a:off x="1004250" y="3408108"/>
            <a:ext cx="7335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– Rashaud Savage, Microsoft Azure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1" name="Google Shape;49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Featured at AMD </a:t>
            </a:r>
            <a:r>
              <a:rPr lang="en"/>
              <a:t>MI300x</a:t>
            </a:r>
            <a:r>
              <a:rPr lang="en"/>
              <a:t> Launching event</a:t>
            </a:r>
            <a:endParaRPr/>
          </a:p>
        </p:txBody>
      </p:sp>
      <p:pic>
        <p:nvPicPr>
          <p:cNvPr id="497" name="Google Shape;497;p66"/>
          <p:cNvPicPr preferRelativeResize="0"/>
          <p:nvPr/>
        </p:nvPicPr>
        <p:blipFill rotWithShape="1">
          <a:blip r:embed="rId3">
            <a:alphaModFix/>
          </a:blip>
          <a:srcRect b="5641" l="3165" r="3165" t="5650"/>
          <a:stretch/>
        </p:blipFill>
        <p:spPr>
          <a:xfrm>
            <a:off x="1249725" y="947800"/>
            <a:ext cx="6644552" cy="3238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66"/>
          <p:cNvCxnSpPr/>
          <p:nvPr/>
        </p:nvCxnSpPr>
        <p:spPr>
          <a:xfrm>
            <a:off x="802550" y="4484617"/>
            <a:ext cx="314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66"/>
          <p:cNvSpPr txBox="1"/>
          <p:nvPr/>
        </p:nvSpPr>
        <p:spPr>
          <a:xfrm>
            <a:off x="741422" y="4467152"/>
            <a:ext cx="7178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Source: </a:t>
            </a:r>
            <a:r>
              <a:rPr i="1" lang="en" sz="12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AMD Presents: Advancing AI</a:t>
            </a:r>
            <a:endParaRPr i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0" name="Google Shape;50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Topics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6" name="Google Shape;50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vLLM Overview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b="1" lang="en" sz="3200"/>
              <a:t>Project</a:t>
            </a:r>
            <a:r>
              <a:rPr b="1" lang="en" sz="3200"/>
              <a:t> Update</a:t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Development Roadmap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7" name="Google Shape;50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since last meetup (Feb &amp; March)</a:t>
            </a:r>
            <a:endParaRPr/>
          </a:p>
        </p:txBody>
      </p:sp>
      <p:sp>
        <p:nvSpPr>
          <p:cNvPr id="513" name="Google Shape;513;p68"/>
          <p:cNvSpPr txBox="1"/>
          <p:nvPr>
            <p:ph idx="1" type="body"/>
          </p:nvPr>
        </p:nvSpPr>
        <p:spPr>
          <a:xfrm>
            <a:off x="1476725" y="821375"/>
            <a:ext cx="6190800" cy="4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Model Support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Hardware Support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Features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Performance </a:t>
            </a:r>
            <a:r>
              <a:rPr lang="en" sz="2800">
                <a:solidFill>
                  <a:srgbClr val="4A86E8"/>
                </a:solidFill>
              </a:rPr>
              <a:t>Optimization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Refactoring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OSS Community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514" name="Google Shape;51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🙏 </a:t>
            </a:r>
            <a:r>
              <a:rPr lang="en"/>
              <a:t>Thank you Roblox for Hosting!</a:t>
            </a:r>
            <a:endParaRPr/>
          </a:p>
        </p:txBody>
      </p:sp>
      <p:sp>
        <p:nvSpPr>
          <p:cNvPr id="307" name="Google Shape;30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028" y="1419200"/>
            <a:ext cx="4097951" cy="23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since last meetup (Feb &amp; March)</a:t>
            </a:r>
            <a:endParaRPr/>
          </a:p>
        </p:txBody>
      </p:sp>
      <p:sp>
        <p:nvSpPr>
          <p:cNvPr id="520" name="Google Shape;520;p69"/>
          <p:cNvSpPr txBox="1"/>
          <p:nvPr>
            <p:ph idx="1" type="body"/>
          </p:nvPr>
        </p:nvSpPr>
        <p:spPr>
          <a:xfrm>
            <a:off x="1476725" y="821375"/>
            <a:ext cx="6190800" cy="4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Model Support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Hardware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Features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Performance Optimization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Refactoring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OSS Community</a:t>
            </a:r>
            <a:endParaRPr sz="2800">
              <a:solidFill>
                <a:srgbClr val="C9DAF8"/>
              </a:solidFill>
            </a:endParaRPr>
          </a:p>
        </p:txBody>
      </p:sp>
      <p:sp>
        <p:nvSpPr>
          <p:cNvPr id="521" name="Google Shape;52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Models</a:t>
            </a:r>
            <a:endParaRPr/>
          </a:p>
        </p:txBody>
      </p:sp>
      <p:sp>
        <p:nvSpPr>
          <p:cNvPr id="527" name="Google Shape;527;p70"/>
          <p:cNvSpPr txBox="1"/>
          <p:nvPr>
            <p:ph idx="1" type="body"/>
          </p:nvPr>
        </p:nvSpPr>
        <p:spPr>
          <a:xfrm>
            <a:off x="1476725" y="923875"/>
            <a:ext cx="6190800" cy="3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Community support of </a:t>
            </a:r>
            <a:r>
              <a:rPr lang="en">
                <a:solidFill>
                  <a:srgbClr val="4A86E8"/>
                </a:solidFill>
              </a:rPr>
              <a:t>3</a:t>
            </a:r>
            <a:r>
              <a:rPr lang="en">
                <a:solidFill>
                  <a:srgbClr val="4A86E8"/>
                </a:solidFill>
              </a:rPr>
              <a:t>0+</a:t>
            </a:r>
            <a:r>
              <a:rPr lang="en">
                <a:solidFill>
                  <a:schemeClr val="dk1"/>
                </a:solidFill>
              </a:rPr>
              <a:t> different model architectures, covering most of the popular LLMs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New model with day-1 support: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Qwen2 MoE (from the model vendor)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DBRX (from the model vendor)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Command-R (from the model vendor)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Gemma (from the model vendor)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StarCoder2 (from community support)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Other new models highlights: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XVerse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Jais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OLMo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8" name="Google Shape;52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625" y="2725046"/>
            <a:ext cx="1852351" cy="29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516" y="1911999"/>
            <a:ext cx="1412950" cy="42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0"/>
          <p:cNvPicPr preferRelativeResize="0"/>
          <p:nvPr/>
        </p:nvPicPr>
        <p:blipFill rotWithShape="1">
          <a:blip r:embed="rId5">
            <a:alphaModFix/>
          </a:blip>
          <a:srcRect b="48838" l="47261" r="20843" t="9895"/>
          <a:stretch/>
        </p:blipFill>
        <p:spPr>
          <a:xfrm>
            <a:off x="6424650" y="3328934"/>
            <a:ext cx="980301" cy="71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Language Model: LLaVA (</a:t>
            </a:r>
            <a:r>
              <a:rPr lang="en" u="sng">
                <a:solidFill>
                  <a:schemeClr val="hlink"/>
                </a:solidFill>
                <a:hlinkClick r:id="rId3"/>
              </a:rPr>
              <a:t>@xwjiang2010</a:t>
            </a:r>
            <a:r>
              <a:rPr lang="en"/>
              <a:t>)</a:t>
            </a:r>
            <a:endParaRPr/>
          </a:p>
        </p:txBody>
      </p:sp>
      <p:sp>
        <p:nvSpPr>
          <p:cNvPr id="537" name="Google Shape;53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352" y="2351500"/>
            <a:ext cx="4255296" cy="24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1"/>
          <p:cNvSpPr txBox="1"/>
          <p:nvPr/>
        </p:nvSpPr>
        <p:spPr>
          <a:xfrm>
            <a:off x="868500" y="932675"/>
            <a:ext cx="74070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PR #3042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vLLM start to support vision language models.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Support both image input/feature input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See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6"/>
              </a:rPr>
              <a:t>examples/llava_example.py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for example usage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since last meetup (Feb &amp; March)</a:t>
            </a:r>
            <a:endParaRPr/>
          </a:p>
        </p:txBody>
      </p:sp>
      <p:sp>
        <p:nvSpPr>
          <p:cNvPr id="545" name="Google Shape;545;p72"/>
          <p:cNvSpPr txBox="1"/>
          <p:nvPr>
            <p:ph idx="1" type="body"/>
          </p:nvPr>
        </p:nvSpPr>
        <p:spPr>
          <a:xfrm>
            <a:off x="1476725" y="821375"/>
            <a:ext cx="6190800" cy="4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Model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Hardware Support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Features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Performance Optimization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Refactoring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OSS Community</a:t>
            </a:r>
            <a:endParaRPr sz="2800">
              <a:solidFill>
                <a:srgbClr val="C9DAF8"/>
              </a:solidFill>
            </a:endParaRPr>
          </a:p>
        </p:txBody>
      </p:sp>
      <p:sp>
        <p:nvSpPr>
          <p:cNvPr id="546" name="Google Shape;54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Hardware Support</a:t>
            </a:r>
            <a:endParaRPr/>
          </a:p>
        </p:txBody>
      </p:sp>
      <p:sp>
        <p:nvSpPr>
          <p:cNvPr id="552" name="Google Shape;552;p73"/>
          <p:cNvSpPr txBox="1"/>
          <p:nvPr>
            <p:ph idx="1" type="body"/>
          </p:nvPr>
        </p:nvSpPr>
        <p:spPr>
          <a:xfrm>
            <a:off x="311700" y="923875"/>
            <a:ext cx="85206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support for AMD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10+ PRs, tested in vLLM CI.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support for AWS Neuron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Refactoring (</a:t>
            </a:r>
            <a:r>
              <a:rPr lang="en" u="sng">
                <a:solidFill>
                  <a:schemeClr val="hlink"/>
                </a:solidFill>
                <a:hlinkClick r:id="rId3"/>
              </a:rPr>
              <a:t>PR #3471</a:t>
            </a:r>
            <a:r>
              <a:rPr lang="en"/>
              <a:t>), CI/CD (</a:t>
            </a:r>
            <a:r>
              <a:rPr lang="en" u="sng">
                <a:solidFill>
                  <a:schemeClr val="hlink"/>
                </a:solidFill>
                <a:hlinkClick r:id="rId4"/>
              </a:rPr>
              <a:t>PR #3571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</a:t>
            </a:r>
            <a:r>
              <a:rPr lang="en"/>
              <a:t> support for Intel CPUs (</a:t>
            </a:r>
            <a:r>
              <a:rPr lang="en" u="sng">
                <a:solidFill>
                  <a:schemeClr val="hlink"/>
                </a:solidFill>
                <a:hlinkClick r:id="rId5"/>
              </a:rPr>
              <a:t>PR #3634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Prototype for Intel GPUs (</a:t>
            </a:r>
            <a:r>
              <a:rPr lang="en" u="sng">
                <a:solidFill>
                  <a:schemeClr val="hlink"/>
                </a:solidFill>
                <a:hlinkClick r:id="rId6"/>
              </a:rPr>
              <a:t>PR #2378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Prototype for Intel Habana Gaudi (</a:t>
            </a:r>
            <a:r>
              <a:rPr lang="en" u="sng">
                <a:solidFill>
                  <a:schemeClr val="hlink"/>
                </a:solidFill>
                <a:hlinkClick r:id="rId7"/>
              </a:rPr>
              <a:t>Repo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work on Google TPUs (</a:t>
            </a:r>
            <a:r>
              <a:rPr lang="en" u="sng">
                <a:solidFill>
                  <a:schemeClr val="hlink"/>
                </a:solidFill>
                <a:hlinkClick r:id="rId8"/>
              </a:rPr>
              <a:t>RFC</a:t>
            </a:r>
            <a:r>
              <a:rPr lang="en"/>
              <a:t>)</a:t>
            </a:r>
            <a:endParaRPr/>
          </a:p>
        </p:txBody>
      </p:sp>
      <p:sp>
        <p:nvSpPr>
          <p:cNvPr id="553" name="Google Shape;55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73"/>
          <p:cNvPicPr preferRelativeResize="0"/>
          <p:nvPr/>
        </p:nvPicPr>
        <p:blipFill rotWithShape="1">
          <a:blip r:embed="rId9">
            <a:alphaModFix/>
          </a:blip>
          <a:srcRect b="22674" l="0" r="0" t="22674"/>
          <a:stretch/>
        </p:blipFill>
        <p:spPr>
          <a:xfrm>
            <a:off x="6226862" y="1096575"/>
            <a:ext cx="18967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8375" y="1669287"/>
            <a:ext cx="1651050" cy="63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73"/>
          <p:cNvGrpSpPr/>
          <p:nvPr/>
        </p:nvGrpSpPr>
        <p:grpSpPr>
          <a:xfrm>
            <a:off x="6132575" y="2965233"/>
            <a:ext cx="2085300" cy="531000"/>
            <a:chOff x="5335400" y="2973713"/>
            <a:chExt cx="2085300" cy="531000"/>
          </a:xfrm>
        </p:grpSpPr>
        <p:pic>
          <p:nvPicPr>
            <p:cNvPr id="557" name="Google Shape;557;p7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335400" y="2973713"/>
              <a:ext cx="531000" cy="53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73"/>
            <p:cNvSpPr txBox="1"/>
            <p:nvPr/>
          </p:nvSpPr>
          <p:spPr>
            <a:xfrm>
              <a:off x="5866400" y="3002775"/>
              <a:ext cx="15543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Lexend"/>
                  <a:ea typeface="Lexend"/>
                  <a:cs typeface="Lexend"/>
                  <a:sym typeface="Lexend"/>
                </a:rPr>
                <a:t>Google TPU</a:t>
              </a:r>
              <a:endParaRPr sz="18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59" name="Google Shape;559;p73"/>
          <p:cNvGrpSpPr/>
          <p:nvPr/>
        </p:nvGrpSpPr>
        <p:grpSpPr>
          <a:xfrm>
            <a:off x="6192175" y="3703295"/>
            <a:ext cx="2023449" cy="592800"/>
            <a:chOff x="5411600" y="3708975"/>
            <a:chExt cx="2023449" cy="592800"/>
          </a:xfrm>
        </p:grpSpPr>
        <p:pic>
          <p:nvPicPr>
            <p:cNvPr id="560" name="Google Shape;560;p7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11600" y="3708975"/>
              <a:ext cx="592807" cy="5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7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26918" y="3708975"/>
              <a:ext cx="592807" cy="592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7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842244" y="3708975"/>
              <a:ext cx="592804" cy="592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p73"/>
          <p:cNvGrpSpPr/>
          <p:nvPr/>
        </p:nvGrpSpPr>
        <p:grpSpPr>
          <a:xfrm>
            <a:off x="5722205" y="2346038"/>
            <a:ext cx="3049495" cy="444000"/>
            <a:chOff x="5016930" y="2367250"/>
            <a:chExt cx="3049495" cy="444000"/>
          </a:xfrm>
        </p:grpSpPr>
        <p:pic>
          <p:nvPicPr>
            <p:cNvPr id="564" name="Google Shape;564;p7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016930" y="2411816"/>
              <a:ext cx="592799" cy="354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73"/>
            <p:cNvSpPr txBox="1"/>
            <p:nvPr/>
          </p:nvSpPr>
          <p:spPr>
            <a:xfrm>
              <a:off x="5609725" y="2367250"/>
              <a:ext cx="24567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Lexend"/>
                  <a:ea typeface="Lexend"/>
                  <a:cs typeface="Lexend"/>
                  <a:sym typeface="Lexend"/>
                </a:rPr>
                <a:t>Trainium/Inferentia</a:t>
              </a:r>
              <a:endParaRPr sz="18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since last meetup (Feb &amp; March)</a:t>
            </a:r>
            <a:endParaRPr/>
          </a:p>
        </p:txBody>
      </p:sp>
      <p:sp>
        <p:nvSpPr>
          <p:cNvPr id="571" name="Google Shape;571;p74"/>
          <p:cNvSpPr txBox="1"/>
          <p:nvPr>
            <p:ph idx="1" type="body"/>
          </p:nvPr>
        </p:nvSpPr>
        <p:spPr>
          <a:xfrm>
            <a:off x="1476725" y="821375"/>
            <a:ext cx="6190800" cy="4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Model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Hardware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Features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Performance Optimization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Refactoring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OSS Community</a:t>
            </a:r>
            <a:endParaRPr sz="2800">
              <a:solidFill>
                <a:srgbClr val="C9DAF8"/>
              </a:solidFill>
            </a:endParaRPr>
          </a:p>
        </p:txBody>
      </p:sp>
      <p:sp>
        <p:nvSpPr>
          <p:cNvPr id="572" name="Google Shape;57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Prefix Caching </a:t>
            </a:r>
            <a:r>
              <a:rPr lang="en" sz="1550"/>
              <a:t>(by </a:t>
            </a:r>
            <a:r>
              <a:rPr lang="en" sz="155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@SageMoore</a:t>
            </a:r>
            <a:r>
              <a:rPr lang="en" sz="1550"/>
              <a:t>, </a:t>
            </a:r>
            <a:r>
              <a:rPr lang="en" sz="15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@ElizaWszola</a:t>
            </a:r>
            <a:r>
              <a:rPr lang="en" sz="1550"/>
              <a:t>, </a:t>
            </a:r>
            <a:r>
              <a:rPr lang="en" sz="155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@mgoin</a:t>
            </a:r>
            <a:r>
              <a:rPr lang="en" sz="1550"/>
              <a:t>) </a:t>
            </a:r>
            <a:endParaRPr/>
          </a:p>
        </p:txBody>
      </p:sp>
      <p:sp>
        <p:nvSpPr>
          <p:cNvPr id="578" name="Google Shape;57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75"/>
          <p:cNvSpPr txBox="1"/>
          <p:nvPr/>
        </p:nvSpPr>
        <p:spPr>
          <a:xfrm>
            <a:off x="645150" y="945625"/>
            <a:ext cx="575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 1: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Multi-round conversation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75"/>
          <p:cNvSpPr txBox="1"/>
          <p:nvPr/>
        </p:nvSpPr>
        <p:spPr>
          <a:xfrm>
            <a:off x="990300" y="1631275"/>
            <a:ext cx="32742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Prompt (round 1)</a:t>
            </a:r>
            <a:endParaRPr b="1" sz="1600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Human:</a:t>
            </a:r>
            <a:r>
              <a:rPr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What's AI?</a:t>
            </a:r>
            <a:endParaRPr i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LLM Result (round 1)</a:t>
            </a:r>
            <a:endParaRPr b="1" sz="1600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LLM:</a:t>
            </a:r>
            <a:r>
              <a:rPr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AI is technology that simulates human intelligence, like Siri or Google Maps.</a:t>
            </a:r>
            <a:endParaRPr i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75"/>
          <p:cNvSpPr txBox="1"/>
          <p:nvPr/>
        </p:nvSpPr>
        <p:spPr>
          <a:xfrm>
            <a:off x="5198250" y="1631275"/>
            <a:ext cx="3274200" cy="27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Prompt (round 2)</a:t>
            </a:r>
            <a:endParaRPr b="1" sz="1600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Human:</a:t>
            </a:r>
            <a:r>
              <a:rPr i="1" lang="en" sz="16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 What's AI?</a:t>
            </a:r>
            <a:endParaRPr i="1" sz="16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LLM:</a:t>
            </a:r>
            <a:r>
              <a:rPr i="1" lang="en" sz="16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 AI is technology that simulates human intelligence, like Siri or Google Maps.</a:t>
            </a:r>
            <a:endParaRPr i="1" sz="16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Human:</a:t>
            </a:r>
            <a:r>
              <a:rPr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Cool, thanks!</a:t>
            </a:r>
            <a:endParaRPr i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LLM Result (round 2)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LLM:</a:t>
            </a:r>
            <a:r>
              <a:rPr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No problem!</a:t>
            </a:r>
            <a:endParaRPr i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82" name="Google Shape;582;p75"/>
          <p:cNvCxnSpPr/>
          <p:nvPr/>
        </p:nvCxnSpPr>
        <p:spPr>
          <a:xfrm>
            <a:off x="3235450" y="2133200"/>
            <a:ext cx="1864500" cy="346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75"/>
          <p:cNvCxnSpPr/>
          <p:nvPr/>
        </p:nvCxnSpPr>
        <p:spPr>
          <a:xfrm flipH="1" rot="10800000">
            <a:off x="4110375" y="2488825"/>
            <a:ext cx="981000" cy="731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75"/>
          <p:cNvSpPr txBox="1"/>
          <p:nvPr/>
        </p:nvSpPr>
        <p:spPr>
          <a:xfrm>
            <a:off x="3597800" y="1796200"/>
            <a:ext cx="142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Cached</a:t>
            </a:r>
            <a:endParaRPr sz="18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Prefix Caching </a:t>
            </a:r>
            <a:r>
              <a:rPr lang="en" sz="1550"/>
              <a:t>(by </a:t>
            </a:r>
            <a:r>
              <a:rPr lang="en" sz="155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@SageMoore</a:t>
            </a:r>
            <a:r>
              <a:rPr lang="en" sz="1550"/>
              <a:t>, </a:t>
            </a:r>
            <a:r>
              <a:rPr lang="en" sz="15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@ElizaWszola</a:t>
            </a:r>
            <a:r>
              <a:rPr lang="en" sz="1550"/>
              <a:t>, </a:t>
            </a:r>
            <a:r>
              <a:rPr lang="en" sz="155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@mgoin</a:t>
            </a:r>
            <a:r>
              <a:rPr lang="en" sz="1550"/>
              <a:t>) </a:t>
            </a:r>
            <a:endParaRPr/>
          </a:p>
        </p:txBody>
      </p:sp>
      <p:sp>
        <p:nvSpPr>
          <p:cNvPr id="590" name="Google Shape;590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p76"/>
          <p:cNvSpPr txBox="1"/>
          <p:nvPr/>
        </p:nvSpPr>
        <p:spPr>
          <a:xfrm>
            <a:off x="645150" y="945625"/>
            <a:ext cx="575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 2: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Shared system prompt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2" name="Google Shape;592;p76"/>
          <p:cNvSpPr txBox="1"/>
          <p:nvPr/>
        </p:nvSpPr>
        <p:spPr>
          <a:xfrm>
            <a:off x="793775" y="1881375"/>
            <a:ext cx="1532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Request A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3" name="Google Shape;593;p76"/>
          <p:cNvSpPr txBox="1"/>
          <p:nvPr/>
        </p:nvSpPr>
        <p:spPr>
          <a:xfrm>
            <a:off x="2449575" y="1881375"/>
            <a:ext cx="5901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chat between a curious user and an artificial intelligence assistant. The assistant gives helpful, detailed, and polite answers to the user's questions. User: Hello!</a:t>
            </a:r>
            <a:endParaRPr i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94" name="Google Shape;594;p76"/>
          <p:cNvGrpSpPr/>
          <p:nvPr/>
        </p:nvGrpSpPr>
        <p:grpSpPr>
          <a:xfrm>
            <a:off x="793775" y="2735675"/>
            <a:ext cx="7556800" cy="625200"/>
            <a:chOff x="793775" y="2735675"/>
            <a:chExt cx="7556800" cy="625200"/>
          </a:xfrm>
        </p:grpSpPr>
        <p:sp>
          <p:nvSpPr>
            <p:cNvPr id="595" name="Google Shape;595;p76"/>
            <p:cNvSpPr txBox="1"/>
            <p:nvPr/>
          </p:nvSpPr>
          <p:spPr>
            <a:xfrm>
              <a:off x="793775" y="2735675"/>
              <a:ext cx="1532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Request B</a:t>
              </a:r>
              <a:endPara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96" name="Google Shape;596;p76"/>
            <p:cNvSpPr txBox="1"/>
            <p:nvPr/>
          </p:nvSpPr>
          <p:spPr>
            <a:xfrm>
              <a:off x="2449575" y="2735675"/>
              <a:ext cx="59010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A chat between a curious user and an artificial intelligence assistant. The assistant gives helpful, detailed, and polite answers to the user's questions. User: </a:t>
              </a:r>
              <a:r>
                <a:rPr i="1"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How are you?</a:t>
              </a:r>
              <a:endParaRPr i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97" name="Google Shape;597;p76"/>
          <p:cNvGrpSpPr/>
          <p:nvPr/>
        </p:nvGrpSpPr>
        <p:grpSpPr>
          <a:xfrm>
            <a:off x="793600" y="3589975"/>
            <a:ext cx="7556800" cy="625200"/>
            <a:chOff x="793600" y="3589975"/>
            <a:chExt cx="7556800" cy="625200"/>
          </a:xfrm>
        </p:grpSpPr>
        <p:sp>
          <p:nvSpPr>
            <p:cNvPr id="598" name="Google Shape;598;p76"/>
            <p:cNvSpPr txBox="1"/>
            <p:nvPr/>
          </p:nvSpPr>
          <p:spPr>
            <a:xfrm>
              <a:off x="793600" y="3589975"/>
              <a:ext cx="1532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Request C</a:t>
              </a:r>
              <a:endPara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99" name="Google Shape;599;p76"/>
            <p:cNvSpPr txBox="1"/>
            <p:nvPr/>
          </p:nvSpPr>
          <p:spPr>
            <a:xfrm>
              <a:off x="2449400" y="3589975"/>
              <a:ext cx="59010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A chat between a curious user and an artificial intelligence assistant. The assistant </a:t>
              </a:r>
              <a:r>
                <a:rPr i="1"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speaks French. User: </a:t>
              </a:r>
              <a:r>
                <a:rPr i="1"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Bonjour!</a:t>
              </a:r>
              <a:endParaRPr i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Prefix Caching </a:t>
            </a:r>
            <a:r>
              <a:rPr lang="en" sz="1550"/>
              <a:t>(by </a:t>
            </a:r>
            <a:r>
              <a:rPr lang="en" sz="1550" u="sng">
                <a:solidFill>
                  <a:schemeClr val="hlink"/>
                </a:solidFill>
                <a:hlinkClick r:id="rId3"/>
              </a:rPr>
              <a:t>@SageMoore</a:t>
            </a:r>
            <a:r>
              <a:rPr lang="en" sz="1550"/>
              <a:t>, </a:t>
            </a:r>
            <a:r>
              <a:rPr lang="en" sz="1550" u="sng">
                <a:solidFill>
                  <a:schemeClr val="hlink"/>
                </a:solidFill>
                <a:hlinkClick r:id="rId4"/>
              </a:rPr>
              <a:t>@ElizaWszola</a:t>
            </a:r>
            <a:r>
              <a:rPr lang="en" sz="1550"/>
              <a:t>, </a:t>
            </a:r>
            <a:r>
              <a:rPr lang="en" sz="1550" u="sng">
                <a:solidFill>
                  <a:schemeClr val="hlink"/>
                </a:solidFill>
                <a:hlinkClick r:id="rId5"/>
              </a:rPr>
              <a:t>@mgoin</a:t>
            </a:r>
            <a:r>
              <a:rPr lang="en" sz="1550"/>
              <a:t>) </a:t>
            </a:r>
            <a:endParaRPr sz="1550"/>
          </a:p>
        </p:txBody>
      </p:sp>
      <p:sp>
        <p:nvSpPr>
          <p:cNvPr id="605" name="Google Shape;60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77"/>
          <p:cNvSpPr txBox="1"/>
          <p:nvPr/>
        </p:nvSpPr>
        <p:spPr>
          <a:xfrm>
            <a:off x="904825" y="1497225"/>
            <a:ext cx="73347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All</a:t>
            </a:r>
            <a:r>
              <a:rPr lang="en" sz="18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prefixes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are</a:t>
            </a:r>
            <a:r>
              <a:rPr lang="en" sz="18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utomatically</a:t>
            </a:r>
            <a:r>
              <a:rPr lang="en" sz="18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cached in vLLM’s paged memory. New requests can directly use the cached prefix without recomputation.</a:t>
            </a:r>
            <a:endParaRPr sz="1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When running out of blocks, the partial prefixes will be freed with LRU order.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Implemented in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6"/>
              </a:rPr>
              <a:t>PR #2762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. Enable the feature by passing </a:t>
            </a:r>
            <a:r>
              <a:rPr lang="en" sz="1800"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--enable-prefix-caching</a:t>
            </a:r>
            <a:endParaRPr sz="1800"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Decoding </a:t>
            </a:r>
            <a:r>
              <a:rPr lang="en" sz="1550"/>
              <a:t>(by </a:t>
            </a:r>
            <a:r>
              <a:rPr lang="en" sz="1550" u="sng">
                <a:solidFill>
                  <a:schemeClr val="hlink"/>
                </a:solidFill>
                <a:hlinkClick r:id="rId3"/>
              </a:rPr>
              <a:t>@felixzhu555</a:t>
            </a:r>
            <a:r>
              <a:rPr lang="en" sz="1550"/>
              <a:t>, </a:t>
            </a:r>
            <a:r>
              <a:rPr lang="en" sz="1550" u="sng">
                <a:solidFill>
                  <a:schemeClr val="hlink"/>
                </a:solidFill>
                <a:hlinkClick r:id="rId4"/>
              </a:rPr>
              <a:t>@br3no</a:t>
            </a:r>
            <a:r>
              <a:rPr lang="en" sz="1550"/>
              <a:t>, </a:t>
            </a:r>
            <a:r>
              <a:rPr lang="en" sz="1550" u="sng">
                <a:solidFill>
                  <a:schemeClr val="hlink"/>
                </a:solidFill>
                <a:hlinkClick r:id="rId5"/>
              </a:rPr>
              <a:t>@simon-mo</a:t>
            </a:r>
            <a:r>
              <a:rPr lang="en" sz="1550"/>
              <a:t>) </a:t>
            </a:r>
            <a:endParaRPr/>
          </a:p>
        </p:txBody>
      </p:sp>
      <p:sp>
        <p:nvSpPr>
          <p:cNvPr id="612" name="Google Shape;61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78"/>
          <p:cNvPicPr preferRelativeResize="0"/>
          <p:nvPr/>
        </p:nvPicPr>
        <p:blipFill rotWithShape="1">
          <a:blip r:embed="rId6">
            <a:alphaModFix/>
          </a:blip>
          <a:srcRect b="23942" l="0" r="0" t="0"/>
          <a:stretch/>
        </p:blipFill>
        <p:spPr>
          <a:xfrm>
            <a:off x="808100" y="2977825"/>
            <a:ext cx="3500651" cy="1507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4" name="Google Shape;614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354" y="934800"/>
            <a:ext cx="4021746" cy="358273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8"/>
          <p:cNvSpPr txBox="1"/>
          <p:nvPr/>
        </p:nvSpPr>
        <p:spPr>
          <a:xfrm>
            <a:off x="904825" y="887625"/>
            <a:ext cx="36171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Support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via Outlines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Support for Regex, JSON Schema, Grammar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OpenAI compatibility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exend"/>
              <a:buChar char="○"/>
            </a:pPr>
            <a:r>
              <a:rPr i="1" lang="en" sz="1800">
                <a:latin typeface="Lexend"/>
                <a:ea typeface="Lexend"/>
                <a:cs typeface="Lexend"/>
                <a:sym typeface="Lexend"/>
              </a:rPr>
              <a:t>*function calling work in progress</a:t>
            </a:r>
            <a:endParaRPr i="1"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Topics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●"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vLLM Overview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●"/>
            </a:pPr>
            <a:r>
              <a:rPr lang="en" sz="3200"/>
              <a:t>Project</a:t>
            </a:r>
            <a:r>
              <a:rPr lang="en" sz="3200">
                <a:latin typeface="Lexend"/>
                <a:ea typeface="Lexend"/>
                <a:cs typeface="Lexend"/>
                <a:sym typeface="Lexend"/>
              </a:rPr>
              <a:t> Update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●"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Development Roadmap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since last meetup (Feb &amp; March)</a:t>
            </a:r>
            <a:endParaRPr/>
          </a:p>
        </p:txBody>
      </p:sp>
      <p:sp>
        <p:nvSpPr>
          <p:cNvPr id="621" name="Google Shape;621;p79"/>
          <p:cNvSpPr txBox="1"/>
          <p:nvPr>
            <p:ph idx="1" type="body"/>
          </p:nvPr>
        </p:nvSpPr>
        <p:spPr>
          <a:xfrm>
            <a:off x="1476725" y="821375"/>
            <a:ext cx="6190800" cy="4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Model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Hardware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Features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Performance Optimization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Refactoring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OSS Community</a:t>
            </a:r>
            <a:endParaRPr sz="2800">
              <a:solidFill>
                <a:srgbClr val="C9DAF8"/>
              </a:solidFill>
            </a:endParaRPr>
          </a:p>
        </p:txBody>
      </p:sp>
      <p:sp>
        <p:nvSpPr>
          <p:cNvPr id="622" name="Google Shape;62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 Optimized MoE Kernels</a:t>
            </a:r>
            <a:endParaRPr/>
          </a:p>
        </p:txBody>
      </p:sp>
      <p:sp>
        <p:nvSpPr>
          <p:cNvPr id="628" name="Google Shape;628;p80"/>
          <p:cNvSpPr txBox="1"/>
          <p:nvPr>
            <p:ph idx="1" type="body"/>
          </p:nvPr>
        </p:nvSpPr>
        <p:spPr>
          <a:xfrm>
            <a:off x="1256550" y="913825"/>
            <a:ext cx="66309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Triton grouped GEMM kernel with tuned tile sizes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to 20% E2E latency reduction (DBRX)</a:t>
            </a:r>
            <a:endParaRPr/>
          </a:p>
        </p:txBody>
      </p:sp>
      <p:sp>
        <p:nvSpPr>
          <p:cNvPr id="629" name="Google Shape;62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p80"/>
          <p:cNvSpPr/>
          <p:nvPr/>
        </p:nvSpPr>
        <p:spPr>
          <a:xfrm>
            <a:off x="545900" y="2474950"/>
            <a:ext cx="914400" cy="1087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Expert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1" name="Google Shape;631;p80"/>
          <p:cNvSpPr/>
          <p:nvPr/>
        </p:nvSpPr>
        <p:spPr>
          <a:xfrm>
            <a:off x="1851600" y="2474950"/>
            <a:ext cx="1803600" cy="9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2" name="Google Shape;632;p80"/>
          <p:cNvSpPr/>
          <p:nvPr/>
        </p:nvSpPr>
        <p:spPr>
          <a:xfrm>
            <a:off x="698300" y="2627350"/>
            <a:ext cx="914400" cy="108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Expert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3" name="Google Shape;633;p80"/>
          <p:cNvSpPr/>
          <p:nvPr/>
        </p:nvSpPr>
        <p:spPr>
          <a:xfrm>
            <a:off x="850700" y="2779750"/>
            <a:ext cx="914400" cy="108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Expert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4" name="Google Shape;634;p80"/>
          <p:cNvSpPr/>
          <p:nvPr/>
        </p:nvSpPr>
        <p:spPr>
          <a:xfrm>
            <a:off x="1003100" y="2932150"/>
            <a:ext cx="914400" cy="1087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Expert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5" name="Google Shape;635;p80"/>
          <p:cNvSpPr/>
          <p:nvPr/>
        </p:nvSpPr>
        <p:spPr>
          <a:xfrm>
            <a:off x="2004000" y="2627350"/>
            <a:ext cx="548700" cy="9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p80"/>
          <p:cNvSpPr/>
          <p:nvPr/>
        </p:nvSpPr>
        <p:spPr>
          <a:xfrm>
            <a:off x="2156400" y="2779750"/>
            <a:ext cx="2215500" cy="9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7" name="Google Shape;637;p80"/>
          <p:cNvSpPr/>
          <p:nvPr/>
        </p:nvSpPr>
        <p:spPr>
          <a:xfrm>
            <a:off x="2308800" y="2932150"/>
            <a:ext cx="1197600" cy="9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Tokens routed to Expert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8" name="Google Shape;6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525" y="1928663"/>
            <a:ext cx="3716823" cy="261747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0"/>
          <p:cNvSpPr txBox="1"/>
          <p:nvPr>
            <p:ph idx="1" type="body"/>
          </p:nvPr>
        </p:nvSpPr>
        <p:spPr>
          <a:xfrm>
            <a:off x="1217400" y="1954625"/>
            <a:ext cx="16740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Grouped GEMM</a:t>
            </a:r>
            <a:endParaRPr sz="1500"/>
          </a:p>
        </p:txBody>
      </p:sp>
      <p:sp>
        <p:nvSpPr>
          <p:cNvPr id="640" name="Google Shape;640;p80"/>
          <p:cNvSpPr txBox="1"/>
          <p:nvPr>
            <p:ph idx="1" type="body"/>
          </p:nvPr>
        </p:nvSpPr>
        <p:spPr>
          <a:xfrm>
            <a:off x="1217400" y="4748875"/>
            <a:ext cx="16740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Tile sizes</a:t>
            </a:r>
            <a:endParaRPr sz="1500"/>
          </a:p>
        </p:txBody>
      </p:sp>
      <p:sp>
        <p:nvSpPr>
          <p:cNvPr id="641" name="Google Shape;641;p80"/>
          <p:cNvSpPr/>
          <p:nvPr/>
        </p:nvSpPr>
        <p:spPr>
          <a:xfrm>
            <a:off x="955250" y="4363425"/>
            <a:ext cx="374700" cy="374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2" name="Google Shape;642;p80"/>
          <p:cNvSpPr/>
          <p:nvPr/>
        </p:nvSpPr>
        <p:spPr>
          <a:xfrm>
            <a:off x="1699200" y="4363425"/>
            <a:ext cx="633900" cy="250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3" name="Google Shape;643;p80"/>
          <p:cNvSpPr/>
          <p:nvPr/>
        </p:nvSpPr>
        <p:spPr>
          <a:xfrm>
            <a:off x="2702350" y="4363425"/>
            <a:ext cx="267900" cy="462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4" name="Google Shape;644;p80"/>
          <p:cNvSpPr/>
          <p:nvPr/>
        </p:nvSpPr>
        <p:spPr>
          <a:xfrm>
            <a:off x="1858350" y="4088488"/>
            <a:ext cx="392100" cy="129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 Marlin Kernel for Quantization</a:t>
            </a:r>
            <a:endParaRPr/>
          </a:p>
        </p:txBody>
      </p:sp>
      <p:sp>
        <p:nvSpPr>
          <p:cNvPr id="650" name="Google Shape;65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1" name="Google Shape;6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214" y="789125"/>
            <a:ext cx="6033576" cy="4026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Speculative Decoding </a:t>
            </a:r>
            <a:r>
              <a:rPr lang="en" sz="1800" u="sng">
                <a:solidFill>
                  <a:srgbClr val="1D9BF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@cadedaniel</a:t>
            </a:r>
            <a:r>
              <a:rPr lang="en"/>
              <a:t> </a:t>
            </a:r>
            <a:endParaRPr/>
          </a:p>
        </p:txBody>
      </p:sp>
      <p:sp>
        <p:nvSpPr>
          <p:cNvPr id="657" name="Google Shape;65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82"/>
          <p:cNvSpPr/>
          <p:nvPr/>
        </p:nvSpPr>
        <p:spPr>
          <a:xfrm>
            <a:off x="2635650" y="923875"/>
            <a:ext cx="2597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Lookahead Scheduler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(schedule more than 1 slots)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9" name="Google Shape;659;p82"/>
          <p:cNvSpPr/>
          <p:nvPr/>
        </p:nvSpPr>
        <p:spPr>
          <a:xfrm>
            <a:off x="2755500" y="1732375"/>
            <a:ext cx="23577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Speculative Worker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0" name="Google Shape;660;p82"/>
          <p:cNvSpPr/>
          <p:nvPr/>
        </p:nvSpPr>
        <p:spPr>
          <a:xfrm>
            <a:off x="7072075" y="1412575"/>
            <a:ext cx="1400400" cy="831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Target Model KV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1" name="Google Shape;661;p82"/>
          <p:cNvSpPr/>
          <p:nvPr/>
        </p:nvSpPr>
        <p:spPr>
          <a:xfrm>
            <a:off x="6228100" y="1412575"/>
            <a:ext cx="844200" cy="831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Draft Model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KV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2" name="Google Shape;662;p82"/>
          <p:cNvSpPr/>
          <p:nvPr/>
        </p:nvSpPr>
        <p:spPr>
          <a:xfrm>
            <a:off x="882500" y="2728700"/>
            <a:ext cx="23577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Draft Worker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3" name="Google Shape;663;p82"/>
          <p:cNvSpPr/>
          <p:nvPr/>
        </p:nvSpPr>
        <p:spPr>
          <a:xfrm>
            <a:off x="3994775" y="2728700"/>
            <a:ext cx="23577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Target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Worker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64" name="Google Shape;664;p82"/>
          <p:cNvCxnSpPr>
            <a:stCxn id="658" idx="3"/>
            <a:endCxn id="661" idx="0"/>
          </p:cNvCxnSpPr>
          <p:nvPr/>
        </p:nvCxnSpPr>
        <p:spPr>
          <a:xfrm>
            <a:off x="5233050" y="1168225"/>
            <a:ext cx="1417200" cy="244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82"/>
          <p:cNvCxnSpPr>
            <a:endCxn id="660" idx="0"/>
          </p:cNvCxnSpPr>
          <p:nvPr/>
        </p:nvCxnSpPr>
        <p:spPr>
          <a:xfrm>
            <a:off x="5330875" y="1165375"/>
            <a:ext cx="2441400" cy="24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82"/>
          <p:cNvCxnSpPr>
            <a:stCxn id="658" idx="2"/>
            <a:endCxn id="659" idx="0"/>
          </p:cNvCxnSpPr>
          <p:nvPr/>
        </p:nvCxnSpPr>
        <p:spPr>
          <a:xfrm>
            <a:off x="3934350" y="1412575"/>
            <a:ext cx="0" cy="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82"/>
          <p:cNvCxnSpPr>
            <a:stCxn id="659" idx="2"/>
            <a:endCxn id="662" idx="0"/>
          </p:cNvCxnSpPr>
          <p:nvPr/>
        </p:nvCxnSpPr>
        <p:spPr>
          <a:xfrm rot="5400000">
            <a:off x="2744100" y="1538425"/>
            <a:ext cx="507600" cy="1872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82"/>
          <p:cNvCxnSpPr>
            <a:stCxn id="659" idx="2"/>
            <a:endCxn id="663" idx="0"/>
          </p:cNvCxnSpPr>
          <p:nvPr/>
        </p:nvCxnSpPr>
        <p:spPr>
          <a:xfrm flipH="1" rot="-5400000">
            <a:off x="4300200" y="1855225"/>
            <a:ext cx="507600" cy="1239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82"/>
          <p:cNvSpPr/>
          <p:nvPr/>
        </p:nvSpPr>
        <p:spPr>
          <a:xfrm>
            <a:off x="475700" y="2382450"/>
            <a:ext cx="3171300" cy="1957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0" name="Google Shape;670;p82"/>
          <p:cNvSpPr txBox="1"/>
          <p:nvPr/>
        </p:nvSpPr>
        <p:spPr>
          <a:xfrm>
            <a:off x="820325" y="3293575"/>
            <a:ext cx="235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Small Draft model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 the future: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Other propose methods (ngram, RAG, …)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1" name="Google Shape;671;p82"/>
          <p:cNvSpPr txBox="1"/>
          <p:nvPr/>
        </p:nvSpPr>
        <p:spPr>
          <a:xfrm>
            <a:off x="1200200" y="4501625"/>
            <a:ext cx="18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Propose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2" name="Google Shape;672;p82"/>
          <p:cNvSpPr/>
          <p:nvPr/>
        </p:nvSpPr>
        <p:spPr>
          <a:xfrm>
            <a:off x="6700250" y="2685675"/>
            <a:ext cx="16455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Rejection Sampler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73" name="Google Shape;673;p82"/>
          <p:cNvCxnSpPr>
            <a:stCxn id="659" idx="2"/>
            <a:endCxn id="672" idx="0"/>
          </p:cNvCxnSpPr>
          <p:nvPr/>
        </p:nvCxnSpPr>
        <p:spPr>
          <a:xfrm flipH="1" rot="-5400000">
            <a:off x="5496300" y="659125"/>
            <a:ext cx="464700" cy="3588600"/>
          </a:xfrm>
          <a:prstGeom prst="bentConnector3">
            <a:avLst>
              <a:gd fmla="val 543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82"/>
          <p:cNvSpPr txBox="1"/>
          <p:nvPr/>
        </p:nvSpPr>
        <p:spPr>
          <a:xfrm>
            <a:off x="4286500" y="3537175"/>
            <a:ext cx="18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Score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5" name="Google Shape;675;p82"/>
          <p:cNvSpPr txBox="1"/>
          <p:nvPr/>
        </p:nvSpPr>
        <p:spPr>
          <a:xfrm>
            <a:off x="6739975" y="3451300"/>
            <a:ext cx="18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Accept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6" name="Google Shape;67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050" y="3600475"/>
            <a:ext cx="319800" cy="3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5928" y="3559775"/>
            <a:ext cx="319800" cy="3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8400" y="4564925"/>
            <a:ext cx="319800" cy="3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since last meetup (Feb &amp; March)</a:t>
            </a:r>
            <a:endParaRPr/>
          </a:p>
        </p:txBody>
      </p:sp>
      <p:sp>
        <p:nvSpPr>
          <p:cNvPr id="684" name="Google Shape;684;p83"/>
          <p:cNvSpPr txBox="1"/>
          <p:nvPr>
            <p:ph idx="1" type="body"/>
          </p:nvPr>
        </p:nvSpPr>
        <p:spPr>
          <a:xfrm>
            <a:off x="1476725" y="821375"/>
            <a:ext cx="6190800" cy="4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Model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Hardware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Features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Performance Optimization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Refactoring</a:t>
            </a:r>
            <a:endParaRPr sz="2800">
              <a:solidFill>
                <a:srgbClr val="4A86E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OSS Community</a:t>
            </a:r>
            <a:endParaRPr sz="2800">
              <a:solidFill>
                <a:srgbClr val="C9DAF8"/>
              </a:solidFill>
            </a:endParaRPr>
          </a:p>
        </p:txBody>
      </p:sp>
      <p:sp>
        <p:nvSpPr>
          <p:cNvPr id="685" name="Google Shape;68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Refactoring: Attention Backend</a:t>
            </a:r>
            <a:endParaRPr/>
          </a:p>
        </p:txBody>
      </p:sp>
      <p:sp>
        <p:nvSpPr>
          <p:cNvPr id="691" name="Google Shape;691;p84"/>
          <p:cNvSpPr txBox="1"/>
          <p:nvPr>
            <p:ph idx="1" type="body"/>
          </p:nvPr>
        </p:nvSpPr>
        <p:spPr>
          <a:xfrm>
            <a:off x="311700" y="923875"/>
            <a:ext cx="85206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Goal: </a:t>
            </a:r>
            <a:r>
              <a:rPr lang="en">
                <a:solidFill>
                  <a:srgbClr val="1D9BF0"/>
                </a:solidFill>
              </a:rPr>
              <a:t>Easily plug in different attention implementations</a:t>
            </a:r>
            <a:r>
              <a:rPr lang="en"/>
              <a:t> for different hardware</a:t>
            </a:r>
            <a:r>
              <a:rPr lang="en"/>
              <a:t> and models</a:t>
            </a:r>
            <a:endParaRPr/>
          </a:p>
        </p:txBody>
      </p:sp>
      <p:sp>
        <p:nvSpPr>
          <p:cNvPr id="692" name="Google Shape;69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84"/>
          <p:cNvSpPr/>
          <p:nvPr/>
        </p:nvSpPr>
        <p:spPr>
          <a:xfrm>
            <a:off x="3574400" y="2952875"/>
            <a:ext cx="1851600" cy="63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Attention Abstraction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4" name="Google Shape;694;p84"/>
          <p:cNvSpPr/>
          <p:nvPr/>
        </p:nvSpPr>
        <p:spPr>
          <a:xfrm>
            <a:off x="338600" y="4102775"/>
            <a:ext cx="1851600" cy="51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flash-attn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Backend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5" name="Google Shape;695;p84"/>
          <p:cNvSpPr/>
          <p:nvPr/>
        </p:nvSpPr>
        <p:spPr>
          <a:xfrm>
            <a:off x="2543675" y="4102775"/>
            <a:ext cx="1851600" cy="51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xFormers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Backend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6" name="Google Shape;696;p84"/>
          <p:cNvSpPr/>
          <p:nvPr/>
        </p:nvSpPr>
        <p:spPr>
          <a:xfrm>
            <a:off x="4748750" y="4102775"/>
            <a:ext cx="1851600" cy="517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ROCm + Triton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Backend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7" name="Google Shape;697;p84"/>
          <p:cNvSpPr/>
          <p:nvPr/>
        </p:nvSpPr>
        <p:spPr>
          <a:xfrm>
            <a:off x="6953825" y="4102775"/>
            <a:ext cx="1851600" cy="517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PyTorch SDPA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Backend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98" name="Google Shape;698;p84"/>
          <p:cNvCxnSpPr>
            <a:stCxn id="693" idx="2"/>
            <a:endCxn id="694" idx="0"/>
          </p:cNvCxnSpPr>
          <p:nvPr/>
        </p:nvCxnSpPr>
        <p:spPr>
          <a:xfrm flipH="1">
            <a:off x="1264400" y="3585275"/>
            <a:ext cx="3235800" cy="5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84"/>
          <p:cNvCxnSpPr>
            <a:stCxn id="693" idx="2"/>
            <a:endCxn id="695" idx="0"/>
          </p:cNvCxnSpPr>
          <p:nvPr/>
        </p:nvCxnSpPr>
        <p:spPr>
          <a:xfrm flipH="1">
            <a:off x="3469400" y="3585275"/>
            <a:ext cx="1030800" cy="5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84"/>
          <p:cNvCxnSpPr>
            <a:stCxn id="693" idx="2"/>
            <a:endCxn id="696" idx="0"/>
          </p:cNvCxnSpPr>
          <p:nvPr/>
        </p:nvCxnSpPr>
        <p:spPr>
          <a:xfrm>
            <a:off x="4500200" y="3585275"/>
            <a:ext cx="1174500" cy="5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84"/>
          <p:cNvCxnSpPr>
            <a:stCxn id="693" idx="2"/>
            <a:endCxn id="697" idx="0"/>
          </p:cNvCxnSpPr>
          <p:nvPr/>
        </p:nvCxnSpPr>
        <p:spPr>
          <a:xfrm>
            <a:off x="4500200" y="3585275"/>
            <a:ext cx="3379500" cy="5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84"/>
          <p:cNvSpPr/>
          <p:nvPr/>
        </p:nvSpPr>
        <p:spPr>
          <a:xfrm>
            <a:off x="4748750" y="1801825"/>
            <a:ext cx="1656900" cy="8259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Attention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Metadata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703" name="Google Shape;703;p84"/>
          <p:cNvGraphicFramePr/>
          <p:nvPr/>
        </p:nvGraphicFramePr>
        <p:xfrm>
          <a:off x="3244900" y="176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{CCCBC293-042B-4A67-96B6-F2DB4EC2D0F2}</a:tableStyleId>
              </a:tblPr>
              <a:tblGrid>
                <a:gridCol w="230075"/>
                <a:gridCol w="230075"/>
                <a:gridCol w="230075"/>
              </a:tblGrid>
              <a:tr h="22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704" name="Google Shape;704;p84"/>
          <p:cNvSpPr txBox="1"/>
          <p:nvPr>
            <p:ph idx="1" type="body"/>
          </p:nvPr>
        </p:nvSpPr>
        <p:spPr>
          <a:xfrm>
            <a:off x="2427775" y="1690038"/>
            <a:ext cx="9162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query</a:t>
            </a:r>
            <a:endParaRPr sz="1300"/>
          </a:p>
        </p:txBody>
      </p:sp>
      <p:graphicFrame>
        <p:nvGraphicFramePr>
          <p:cNvPr id="705" name="Google Shape;705;p84"/>
          <p:cNvGraphicFramePr/>
          <p:nvPr/>
        </p:nvGraphicFramePr>
        <p:xfrm>
          <a:off x="3244900" y="210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{CCCBC293-042B-4A67-96B6-F2DB4EC2D0F2}</a:tableStyleId>
              </a:tblPr>
              <a:tblGrid>
                <a:gridCol w="230075"/>
                <a:gridCol w="230075"/>
                <a:gridCol w="230075"/>
                <a:gridCol w="230075"/>
                <a:gridCol w="230075"/>
              </a:tblGrid>
              <a:tr h="22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706" name="Google Shape;706;p84"/>
          <p:cNvSpPr txBox="1"/>
          <p:nvPr>
            <p:ph idx="1" type="body"/>
          </p:nvPr>
        </p:nvSpPr>
        <p:spPr>
          <a:xfrm>
            <a:off x="2427775" y="2027425"/>
            <a:ext cx="9162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key</a:t>
            </a:r>
            <a:endParaRPr sz="1300"/>
          </a:p>
        </p:txBody>
      </p:sp>
      <p:graphicFrame>
        <p:nvGraphicFramePr>
          <p:cNvPr id="707" name="Google Shape;707;p84"/>
          <p:cNvGraphicFramePr/>
          <p:nvPr/>
        </p:nvGraphicFramePr>
        <p:xfrm>
          <a:off x="3244900" y="243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{CCCBC293-042B-4A67-96B6-F2DB4EC2D0F2}</a:tableStyleId>
              </a:tblPr>
              <a:tblGrid>
                <a:gridCol w="230075"/>
                <a:gridCol w="230075"/>
                <a:gridCol w="230075"/>
                <a:gridCol w="230075"/>
                <a:gridCol w="230075"/>
              </a:tblGrid>
              <a:tr h="22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708" name="Google Shape;708;p84"/>
          <p:cNvSpPr txBox="1"/>
          <p:nvPr>
            <p:ph idx="1" type="body"/>
          </p:nvPr>
        </p:nvSpPr>
        <p:spPr>
          <a:xfrm>
            <a:off x="2427775" y="2364813"/>
            <a:ext cx="9162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value</a:t>
            </a:r>
            <a:endParaRPr sz="1300"/>
          </a:p>
        </p:txBody>
      </p:sp>
      <p:cxnSp>
        <p:nvCxnSpPr>
          <p:cNvPr id="709" name="Google Shape;709;p84"/>
          <p:cNvCxnSpPr>
            <a:endCxn id="693" idx="0"/>
          </p:cNvCxnSpPr>
          <p:nvPr/>
        </p:nvCxnSpPr>
        <p:spPr>
          <a:xfrm>
            <a:off x="3567500" y="2719175"/>
            <a:ext cx="9327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84"/>
          <p:cNvCxnSpPr>
            <a:endCxn id="693" idx="0"/>
          </p:cNvCxnSpPr>
          <p:nvPr/>
        </p:nvCxnSpPr>
        <p:spPr>
          <a:xfrm flipH="1">
            <a:off x="4500200" y="2719175"/>
            <a:ext cx="10965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Refactoring: Model Executor</a:t>
            </a:r>
            <a:endParaRPr/>
          </a:p>
        </p:txBody>
      </p:sp>
      <p:sp>
        <p:nvSpPr>
          <p:cNvPr id="716" name="Google Shape;71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" name="Google Shape;717;p85"/>
          <p:cNvSpPr/>
          <p:nvPr/>
        </p:nvSpPr>
        <p:spPr>
          <a:xfrm>
            <a:off x="1815563" y="3891135"/>
            <a:ext cx="1440900" cy="421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NVIDIA GPU Custom Ops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8" name="Google Shape;718;p85"/>
          <p:cNvSpPr/>
          <p:nvPr/>
        </p:nvSpPr>
        <p:spPr>
          <a:xfrm>
            <a:off x="1815563" y="4452075"/>
            <a:ext cx="1440900" cy="421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NVIDIA GPU kernels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9" name="Google Shape;719;p85"/>
          <p:cNvSpPr/>
          <p:nvPr/>
        </p:nvSpPr>
        <p:spPr>
          <a:xfrm>
            <a:off x="3449798" y="4452075"/>
            <a:ext cx="1440900" cy="421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AMD GPU kernels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20" name="Google Shape;720;p85"/>
          <p:cNvCxnSpPr>
            <a:stCxn id="717" idx="2"/>
            <a:endCxn id="718" idx="0"/>
          </p:cNvCxnSpPr>
          <p:nvPr/>
        </p:nvCxnSpPr>
        <p:spPr>
          <a:xfrm>
            <a:off x="2536013" y="4312935"/>
            <a:ext cx="0" cy="1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85"/>
          <p:cNvCxnSpPr>
            <a:stCxn id="722" idx="2"/>
            <a:endCxn id="719" idx="0"/>
          </p:cNvCxnSpPr>
          <p:nvPr/>
        </p:nvCxnSpPr>
        <p:spPr>
          <a:xfrm>
            <a:off x="4170248" y="4312935"/>
            <a:ext cx="0" cy="1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722" name="Google Shape;722;p85"/>
          <p:cNvSpPr/>
          <p:nvPr/>
        </p:nvSpPr>
        <p:spPr>
          <a:xfrm>
            <a:off x="3449798" y="3891135"/>
            <a:ext cx="1440900" cy="421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AMD GPU </a:t>
            </a:r>
            <a:br>
              <a:rPr lang="en" sz="1300">
                <a:latin typeface="Lexend"/>
                <a:ea typeface="Lexend"/>
                <a:cs typeface="Lexend"/>
                <a:sym typeface="Lexend"/>
              </a:rPr>
            </a:br>
            <a:r>
              <a:rPr lang="en" sz="1300">
                <a:latin typeface="Lexend"/>
                <a:ea typeface="Lexend"/>
                <a:cs typeface="Lexend"/>
                <a:sym typeface="Lexend"/>
              </a:rPr>
              <a:t>Custom Ops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3" name="Google Shape;723;p85"/>
          <p:cNvSpPr/>
          <p:nvPr/>
        </p:nvSpPr>
        <p:spPr>
          <a:xfrm>
            <a:off x="6833552" y="3298187"/>
            <a:ext cx="1440900" cy="421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transformers-neuronx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Model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4" name="Google Shape;724;p85"/>
          <p:cNvSpPr/>
          <p:nvPr/>
        </p:nvSpPr>
        <p:spPr>
          <a:xfrm>
            <a:off x="3449798" y="3298074"/>
            <a:ext cx="1440900" cy="42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Model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5" name="Google Shape;725;p85"/>
          <p:cNvSpPr/>
          <p:nvPr/>
        </p:nvSpPr>
        <p:spPr>
          <a:xfrm>
            <a:off x="6833552" y="2705078"/>
            <a:ext cx="1440900" cy="421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Inferentia Worker(s)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26" name="Google Shape;726;p85"/>
          <p:cNvCxnSpPr>
            <a:stCxn id="724" idx="2"/>
            <a:endCxn id="717" idx="0"/>
          </p:cNvCxnSpPr>
          <p:nvPr/>
        </p:nvCxnSpPr>
        <p:spPr>
          <a:xfrm flipH="1">
            <a:off x="2536148" y="3719874"/>
            <a:ext cx="1634100" cy="1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85"/>
          <p:cNvCxnSpPr>
            <a:stCxn id="724" idx="2"/>
            <a:endCxn id="722" idx="0"/>
          </p:cNvCxnSpPr>
          <p:nvPr/>
        </p:nvCxnSpPr>
        <p:spPr>
          <a:xfrm>
            <a:off x="4170248" y="3719874"/>
            <a:ext cx="0" cy="1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85"/>
          <p:cNvCxnSpPr>
            <a:stCxn id="725" idx="2"/>
            <a:endCxn id="723" idx="0"/>
          </p:cNvCxnSpPr>
          <p:nvPr/>
        </p:nvCxnSpPr>
        <p:spPr>
          <a:xfrm>
            <a:off x="7554002" y="3126878"/>
            <a:ext cx="0" cy="1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9" name="Google Shape;729;p85"/>
          <p:cNvSpPr/>
          <p:nvPr/>
        </p:nvSpPr>
        <p:spPr>
          <a:xfrm>
            <a:off x="2361147" y="2111946"/>
            <a:ext cx="1440900" cy="42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GPU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Executor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0" name="Google Shape;730;p85"/>
          <p:cNvSpPr/>
          <p:nvPr/>
        </p:nvSpPr>
        <p:spPr>
          <a:xfrm>
            <a:off x="6833552" y="2111968"/>
            <a:ext cx="1440900" cy="421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Inferentia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Executor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31" name="Google Shape;731;p85"/>
          <p:cNvCxnSpPr>
            <a:stCxn id="729" idx="2"/>
            <a:endCxn id="732" idx="0"/>
          </p:cNvCxnSpPr>
          <p:nvPr/>
        </p:nvCxnSpPr>
        <p:spPr>
          <a:xfrm>
            <a:off x="3081597" y="2533746"/>
            <a:ext cx="0" cy="1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85"/>
          <p:cNvCxnSpPr>
            <a:stCxn id="730" idx="2"/>
            <a:endCxn id="725" idx="0"/>
          </p:cNvCxnSpPr>
          <p:nvPr/>
        </p:nvCxnSpPr>
        <p:spPr>
          <a:xfrm>
            <a:off x="7554002" y="2533768"/>
            <a:ext cx="0" cy="1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4" name="Google Shape;734;p85"/>
          <p:cNvSpPr/>
          <p:nvPr/>
        </p:nvSpPr>
        <p:spPr>
          <a:xfrm>
            <a:off x="4391126" y="1516750"/>
            <a:ext cx="1440900" cy="42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LLM Engine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35" name="Google Shape;735;p85"/>
          <p:cNvCxnSpPr>
            <a:stCxn id="734" idx="2"/>
            <a:endCxn id="729" idx="0"/>
          </p:cNvCxnSpPr>
          <p:nvPr/>
        </p:nvCxnSpPr>
        <p:spPr>
          <a:xfrm flipH="1">
            <a:off x="3081476" y="1938550"/>
            <a:ext cx="2030100" cy="17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85"/>
          <p:cNvCxnSpPr>
            <a:stCxn id="734" idx="2"/>
            <a:endCxn id="730" idx="0"/>
          </p:cNvCxnSpPr>
          <p:nvPr/>
        </p:nvCxnSpPr>
        <p:spPr>
          <a:xfrm>
            <a:off x="5111576" y="1938550"/>
            <a:ext cx="2442300" cy="17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85"/>
          <p:cNvSpPr/>
          <p:nvPr/>
        </p:nvSpPr>
        <p:spPr>
          <a:xfrm>
            <a:off x="2361147" y="2704999"/>
            <a:ext cx="1440900" cy="42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GPU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Worker(s)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37" name="Google Shape;737;p85"/>
          <p:cNvCxnSpPr>
            <a:stCxn id="732" idx="2"/>
            <a:endCxn id="724" idx="0"/>
          </p:cNvCxnSpPr>
          <p:nvPr/>
        </p:nvCxnSpPr>
        <p:spPr>
          <a:xfrm>
            <a:off x="3081597" y="3126799"/>
            <a:ext cx="1088700" cy="1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8" name="Google Shape;738;p85"/>
          <p:cNvSpPr/>
          <p:nvPr/>
        </p:nvSpPr>
        <p:spPr>
          <a:xfrm>
            <a:off x="5084034" y="3891135"/>
            <a:ext cx="1440900" cy="421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Intel CPU </a:t>
            </a:r>
            <a:br>
              <a:rPr lang="en" sz="1300">
                <a:latin typeface="Lexend"/>
                <a:ea typeface="Lexend"/>
                <a:cs typeface="Lexend"/>
                <a:sym typeface="Lexend"/>
              </a:rPr>
            </a:br>
            <a:r>
              <a:rPr lang="en" sz="1300">
                <a:latin typeface="Lexend"/>
                <a:ea typeface="Lexend"/>
                <a:cs typeface="Lexend"/>
                <a:sym typeface="Lexend"/>
              </a:rPr>
              <a:t>Custom Ops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9" name="Google Shape;739;p85"/>
          <p:cNvSpPr/>
          <p:nvPr/>
        </p:nvSpPr>
        <p:spPr>
          <a:xfrm>
            <a:off x="5084034" y="4452075"/>
            <a:ext cx="1440900" cy="421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Intel CPU kernels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40" name="Google Shape;740;p85"/>
          <p:cNvCxnSpPr>
            <a:stCxn id="738" idx="2"/>
            <a:endCxn id="739" idx="0"/>
          </p:cNvCxnSpPr>
          <p:nvPr/>
        </p:nvCxnSpPr>
        <p:spPr>
          <a:xfrm>
            <a:off x="5804484" y="4312935"/>
            <a:ext cx="0" cy="1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85"/>
          <p:cNvCxnSpPr>
            <a:stCxn id="724" idx="2"/>
            <a:endCxn id="738" idx="0"/>
          </p:cNvCxnSpPr>
          <p:nvPr/>
        </p:nvCxnSpPr>
        <p:spPr>
          <a:xfrm>
            <a:off x="4170248" y="3719874"/>
            <a:ext cx="1634100" cy="1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p85"/>
          <p:cNvSpPr/>
          <p:nvPr/>
        </p:nvSpPr>
        <p:spPr>
          <a:xfrm>
            <a:off x="4391131" y="2109820"/>
            <a:ext cx="1440900" cy="421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PU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Executor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43" name="Google Shape;743;p85"/>
          <p:cNvCxnSpPr>
            <a:stCxn id="742" idx="2"/>
            <a:endCxn id="744" idx="0"/>
          </p:cNvCxnSpPr>
          <p:nvPr/>
        </p:nvCxnSpPr>
        <p:spPr>
          <a:xfrm>
            <a:off x="5111581" y="2531620"/>
            <a:ext cx="0" cy="1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85"/>
          <p:cNvCxnSpPr>
            <a:stCxn id="734" idx="2"/>
            <a:endCxn id="742" idx="0"/>
          </p:cNvCxnSpPr>
          <p:nvPr/>
        </p:nvCxnSpPr>
        <p:spPr>
          <a:xfrm>
            <a:off x="5111576" y="1938550"/>
            <a:ext cx="0" cy="1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4" name="Google Shape;744;p85"/>
          <p:cNvSpPr/>
          <p:nvPr/>
        </p:nvSpPr>
        <p:spPr>
          <a:xfrm>
            <a:off x="4391131" y="2702873"/>
            <a:ext cx="1440900" cy="421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PU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Worker(s)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46" name="Google Shape;746;p85"/>
          <p:cNvCxnSpPr>
            <a:stCxn id="744" idx="2"/>
            <a:endCxn id="724" idx="0"/>
          </p:cNvCxnSpPr>
          <p:nvPr/>
        </p:nvCxnSpPr>
        <p:spPr>
          <a:xfrm flipH="1">
            <a:off x="4170181" y="3124673"/>
            <a:ext cx="941400" cy="17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85"/>
          <p:cNvSpPr txBox="1"/>
          <p:nvPr>
            <p:ph idx="1" type="body"/>
          </p:nvPr>
        </p:nvSpPr>
        <p:spPr>
          <a:xfrm>
            <a:off x="911850" y="754475"/>
            <a:ext cx="73203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Goal: </a:t>
            </a:r>
            <a:r>
              <a:rPr lang="en">
                <a:solidFill>
                  <a:srgbClr val="1D9BF0"/>
                </a:solidFill>
              </a:rPr>
              <a:t>Easy to add support for new hardware and isolate code for different hardware</a:t>
            </a:r>
            <a:endParaRPr/>
          </a:p>
        </p:txBody>
      </p:sp>
      <p:sp>
        <p:nvSpPr>
          <p:cNvPr id="748" name="Google Shape;748;p85"/>
          <p:cNvSpPr txBox="1"/>
          <p:nvPr/>
        </p:nvSpPr>
        <p:spPr>
          <a:xfrm>
            <a:off x="869538" y="2050423"/>
            <a:ext cx="1358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Distributed runtime management</a:t>
            </a:r>
            <a:endParaRPr i="1"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9" name="Google Shape;749;p85"/>
          <p:cNvSpPr txBox="1"/>
          <p:nvPr/>
        </p:nvSpPr>
        <p:spPr>
          <a:xfrm>
            <a:off x="869538" y="2641330"/>
            <a:ext cx="1358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Worker on a single GPU</a:t>
            </a:r>
            <a:endParaRPr i="1"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since last meetup (Feb &amp; March)</a:t>
            </a:r>
            <a:endParaRPr/>
          </a:p>
        </p:txBody>
      </p:sp>
      <p:sp>
        <p:nvSpPr>
          <p:cNvPr id="755" name="Google Shape;755;p86"/>
          <p:cNvSpPr txBox="1"/>
          <p:nvPr>
            <p:ph idx="1" type="body"/>
          </p:nvPr>
        </p:nvSpPr>
        <p:spPr>
          <a:xfrm>
            <a:off x="1476725" y="821375"/>
            <a:ext cx="6190800" cy="4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Model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Hardware Support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Features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Performance Optimization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800"/>
              <a:buChar char="●"/>
            </a:pPr>
            <a:r>
              <a:rPr lang="en" sz="2800">
                <a:solidFill>
                  <a:srgbClr val="C9DAF8"/>
                </a:solidFill>
              </a:rPr>
              <a:t>Refactoring</a:t>
            </a:r>
            <a:endParaRPr sz="2800">
              <a:solidFill>
                <a:srgbClr val="C9DAF8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Char char="●"/>
            </a:pPr>
            <a:r>
              <a:rPr lang="en" sz="2800">
                <a:solidFill>
                  <a:srgbClr val="4A86E8"/>
                </a:solidFill>
              </a:rPr>
              <a:t>OSS Community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756" name="Google Shape;75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91A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Thanking our community!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2" name="Google Shape;76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3" name="Google Shape;76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63" y="978975"/>
            <a:ext cx="7923669" cy="3569293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7"/>
          <p:cNvSpPr/>
          <p:nvPr/>
        </p:nvSpPr>
        <p:spPr>
          <a:xfrm>
            <a:off x="6535550" y="789125"/>
            <a:ext cx="1466700" cy="615300"/>
          </a:xfrm>
          <a:prstGeom prst="wedgeRoundRectCallout">
            <a:avLst>
              <a:gd fmla="val -19561" name="adj1"/>
              <a:gd fmla="val 84898" name="adj2"/>
              <a:gd fmla="val 0" name="adj3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Thank you </a:t>
            </a:r>
            <a:r>
              <a:rPr lang="en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@hmellor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!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91A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Thanking our community!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0" name="Google Shape;770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350" y="1129901"/>
            <a:ext cx="7021299" cy="31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Topics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b="1" lang="en" sz="3200"/>
              <a:t>vLLM Overview</a:t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</a:rPr>
              <a:t>Project</a:t>
            </a: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Update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Development Roadmap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New Committers</a:t>
            </a:r>
            <a:endParaRPr/>
          </a:p>
        </p:txBody>
      </p:sp>
      <p:sp>
        <p:nvSpPr>
          <p:cNvPr id="777" name="Google Shape;777;p89"/>
          <p:cNvSpPr txBox="1"/>
          <p:nvPr>
            <p:ph idx="1" type="body"/>
          </p:nvPr>
        </p:nvSpPr>
        <p:spPr>
          <a:xfrm>
            <a:off x="1540313" y="1159375"/>
            <a:ext cx="2525400" cy="30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@WoosukKwon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hlinkClick r:id="rId4"/>
              </a:rPr>
              <a:t>@zhuohan123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hlinkClick r:id="rId5"/>
              </a:rPr>
              <a:t>@simon-mo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hlinkClick r:id="rId6"/>
              </a:rPr>
              <a:t>@LiuXiaoxuanPKU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hlinkClick r:id="rId7"/>
              </a:rPr>
              <a:t>@Yard1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hlinkClick r:id="rId8"/>
              </a:rPr>
              <a:t>@esmeetu</a:t>
            </a:r>
            <a:endParaRPr/>
          </a:p>
        </p:txBody>
      </p:sp>
      <p:sp>
        <p:nvSpPr>
          <p:cNvPr id="778" name="Google Shape;77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89"/>
          <p:cNvSpPr txBox="1"/>
          <p:nvPr>
            <p:ph idx="1" type="body"/>
          </p:nvPr>
        </p:nvSpPr>
        <p:spPr>
          <a:xfrm>
            <a:off x="4840538" y="1159375"/>
            <a:ext cx="3373200" cy="30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@youkaichao</a:t>
            </a:r>
            <a:endParaRPr>
              <a:solidFill>
                <a:srgbClr val="1D9BF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@pcmortiz</a:t>
            </a:r>
            <a:endParaRPr>
              <a:solidFill>
                <a:srgbClr val="1D9BF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@njhill</a:t>
            </a:r>
            <a:endParaRPr>
              <a:solidFill>
                <a:srgbClr val="1D9BF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@ywang96</a:t>
            </a:r>
            <a:endParaRPr>
              <a:solidFill>
                <a:srgbClr val="1D9BF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@cadedaniel</a:t>
            </a:r>
            <a:endParaRPr>
              <a:solidFill>
                <a:srgbClr val="1D9BF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1D9BF0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@robertshaw2-</a:t>
            </a:r>
            <a:r>
              <a:rPr lang="en" u="sng">
                <a:solidFill>
                  <a:srgbClr val="1D9BF0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neuralmagic</a:t>
            </a:r>
            <a:endParaRPr>
              <a:solidFill>
                <a:srgbClr val="1D9BF0"/>
              </a:solidFill>
            </a:endParaRPr>
          </a:p>
        </p:txBody>
      </p:sp>
      <p:pic>
        <p:nvPicPr>
          <p:cNvPr id="780" name="Google Shape;780;p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35063" y="1263775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35063" y="1702213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35086" y="2190236"/>
            <a:ext cx="305225" cy="3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5088" y="2647850"/>
            <a:ext cx="305225" cy="3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235075" y="3116238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235098" y="3575813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498938" y="1263775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498937" y="1702225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498944" y="2190213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498950" y="2647850"/>
            <a:ext cx="305225" cy="30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498963" y="3593450"/>
            <a:ext cx="305200" cy="3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498938" y="3097274"/>
            <a:ext cx="305250" cy="3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Topics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7" name="Google Shape;797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vLLM Overview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exend"/>
              <a:buChar char="●"/>
            </a:pPr>
            <a:r>
              <a:rPr lang="en" sz="3200">
                <a:solidFill>
                  <a:schemeClr val="lt2"/>
                </a:solidFill>
              </a:rPr>
              <a:t>Project</a:t>
            </a:r>
            <a:r>
              <a:rPr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Update</a:t>
            </a:r>
            <a:endParaRPr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b="1" lang="en" sz="3200"/>
              <a:t>Development Roadmap</a:t>
            </a:r>
            <a:endParaRPr b="1" sz="3200"/>
          </a:p>
        </p:txBody>
      </p:sp>
      <p:sp>
        <p:nvSpPr>
          <p:cNvPr id="798" name="Google Shape;79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Goals</a:t>
            </a:r>
            <a:endParaRPr/>
          </a:p>
        </p:txBody>
      </p:sp>
      <p:sp>
        <p:nvSpPr>
          <p:cNvPr id="804" name="Google Shape;804;p91"/>
          <p:cNvSpPr txBox="1"/>
          <p:nvPr>
            <p:ph idx="1" type="body"/>
          </p:nvPr>
        </p:nvSpPr>
        <p:spPr>
          <a:xfrm>
            <a:off x="1871850" y="1152475"/>
            <a:ext cx="540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Broad Model Support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Excellent Hardware Coverage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Production Level Engine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Performance Optimization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Extensible</a:t>
            </a:r>
            <a:r>
              <a:rPr lang="en" sz="2400"/>
              <a:t> Architectures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Strong OSS Community</a:t>
            </a:r>
            <a:endParaRPr sz="2400"/>
          </a:p>
        </p:txBody>
      </p:sp>
      <p:sp>
        <p:nvSpPr>
          <p:cNvPr id="805" name="Google Shape;80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Model Support</a:t>
            </a:r>
            <a:endParaRPr/>
          </a:p>
        </p:txBody>
      </p:sp>
      <p:sp>
        <p:nvSpPr>
          <p:cNvPr id="811" name="Google Shape;811;p92"/>
          <p:cNvSpPr txBox="1"/>
          <p:nvPr>
            <p:ph idx="1" type="body"/>
          </p:nvPr>
        </p:nvSpPr>
        <p:spPr>
          <a:xfrm>
            <a:off x="464100" y="1152475"/>
            <a:ext cx="3977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Encoder decoder model  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T5, Whisper, bge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Hybrid Architecture (Jamba)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More vision models</a:t>
            </a:r>
            <a:endParaRPr sz="2200"/>
          </a:p>
        </p:txBody>
      </p:sp>
      <p:sp>
        <p:nvSpPr>
          <p:cNvPr id="812" name="Google Shape;812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3" name="Google Shape;8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03" y="1152475"/>
            <a:ext cx="1187626" cy="165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4" name="Google Shape;81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275" y="1126225"/>
            <a:ext cx="2378376" cy="170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5" name="Google Shape;81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025" y="2941200"/>
            <a:ext cx="3570001" cy="21357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Excellent Hardware Coverage</a:t>
            </a:r>
            <a:endParaRPr/>
          </a:p>
        </p:txBody>
      </p:sp>
      <p:sp>
        <p:nvSpPr>
          <p:cNvPr id="821" name="Google Shape;821;p93"/>
          <p:cNvSpPr txBox="1"/>
          <p:nvPr>
            <p:ph idx="1" type="body"/>
          </p:nvPr>
        </p:nvSpPr>
        <p:spPr>
          <a:xfrm>
            <a:off x="1495225" y="1152475"/>
            <a:ext cx="6153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Continue support + Active collaboration: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GPU</a:t>
            </a:r>
            <a:r>
              <a:rPr lang="en" sz="2000"/>
              <a:t>s</a:t>
            </a:r>
            <a:r>
              <a:rPr lang="en" sz="2000"/>
              <a:t>: NVIDIA, AMD, Intel GPU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Tensor Accelerators: Google TPU, AWS Inferentia, Habana Gaudi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CPU: </a:t>
            </a:r>
            <a:r>
              <a:rPr lang="en" sz="2000"/>
              <a:t>Intel</a:t>
            </a:r>
            <a:r>
              <a:rPr lang="en" sz="2000"/>
              <a:t>/AMD</a:t>
            </a:r>
            <a:r>
              <a:rPr lang="en" sz="2000"/>
              <a:t> CPU</a:t>
            </a:r>
            <a:endParaRPr sz="2000"/>
          </a:p>
        </p:txBody>
      </p:sp>
      <p:sp>
        <p:nvSpPr>
          <p:cNvPr id="822" name="Google Shape;82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Level Engine</a:t>
            </a:r>
            <a:endParaRPr/>
          </a:p>
        </p:txBody>
      </p:sp>
      <p:sp>
        <p:nvSpPr>
          <p:cNvPr id="828" name="Google Shape;828;p94"/>
          <p:cNvSpPr txBox="1"/>
          <p:nvPr>
            <p:ph idx="1" type="body"/>
          </p:nvPr>
        </p:nvSpPr>
        <p:spPr>
          <a:xfrm>
            <a:off x="1619250" y="1152475"/>
            <a:ext cx="59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1D9BF0"/>
                </a:solidFill>
              </a:rPr>
              <a:t>Speculative Decoding</a:t>
            </a:r>
            <a:r>
              <a:rPr lang="en" sz="2200"/>
              <a:t> Framework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Adding variety of algorithms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Support custom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Explore Medusa/Eagle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1D9BF0"/>
                </a:solidFill>
              </a:rPr>
              <a:t>Chunked Prefill</a:t>
            </a:r>
            <a:r>
              <a:rPr lang="en" sz="2200"/>
              <a:t> Scheduler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Quality of Life Features: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Faster Model Loading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Better Metrics and Logs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API Server Performance</a:t>
            </a:r>
            <a:endParaRPr sz="1800"/>
          </a:p>
        </p:txBody>
      </p:sp>
      <p:sp>
        <p:nvSpPr>
          <p:cNvPr id="829" name="Google Shape;829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Chunked Prefill (Sarathi-Serve) Deepdive</a:t>
            </a:r>
            <a:endParaRPr/>
          </a:p>
        </p:txBody>
      </p:sp>
      <p:sp>
        <p:nvSpPr>
          <p:cNvPr id="835" name="Google Shape;835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6" name="Google Shape;83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5" y="1469950"/>
            <a:ext cx="4098750" cy="266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7" name="Google Shape;83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750" y="1591725"/>
            <a:ext cx="4098751" cy="254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8" name="Google Shape;838;p95"/>
          <p:cNvSpPr txBox="1"/>
          <p:nvPr/>
        </p:nvSpPr>
        <p:spPr>
          <a:xfrm>
            <a:off x="1684350" y="4675375"/>
            <a:ext cx="57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Taming Throughput-Latency Tradeoff in LLM Inference with Sarathi-Serve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Optimization</a:t>
            </a:r>
            <a:endParaRPr/>
          </a:p>
        </p:txBody>
      </p:sp>
      <p:sp>
        <p:nvSpPr>
          <p:cNvPr id="844" name="Google Shape;844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Better Kernels via FlashInfer &amp; OpenAI Triton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Quantizations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FP8 Format Support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Weight Only Quantization Improvements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Via Marlin Kernel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Activation Quantization Framework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(W8A8, FP8, etc)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Guided Decoding Optimizations</a:t>
            </a:r>
            <a:endParaRPr sz="2000"/>
          </a:p>
        </p:txBody>
      </p:sp>
      <p:sp>
        <p:nvSpPr>
          <p:cNvPr id="845" name="Google Shape;84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6" name="Google Shape;84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300" y="1865850"/>
            <a:ext cx="850600" cy="9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350" y="1865850"/>
            <a:ext cx="2398300" cy="7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177" y="3031950"/>
            <a:ext cx="1255301" cy="125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2850" y="2950737"/>
            <a:ext cx="1255301" cy="12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Extensible Architectures</a:t>
            </a:r>
            <a:endParaRPr/>
          </a:p>
        </p:txBody>
      </p:sp>
      <p:sp>
        <p:nvSpPr>
          <p:cNvPr id="855" name="Google Shape;855;p97"/>
          <p:cNvSpPr txBox="1"/>
          <p:nvPr>
            <p:ph idx="1" type="body"/>
          </p:nvPr>
        </p:nvSpPr>
        <p:spPr>
          <a:xfrm>
            <a:off x="1600375" y="1152475"/>
            <a:ext cx="5943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Prototype </a:t>
            </a:r>
            <a:r>
              <a:rPr lang="en" sz="2400">
                <a:solidFill>
                  <a:srgbClr val="1D9BF0"/>
                </a:solidFill>
              </a:rPr>
              <a:t>pipeline parallelism</a:t>
            </a:r>
            <a:endParaRPr sz="2400">
              <a:solidFill>
                <a:srgbClr val="1D9BF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Extensible </a:t>
            </a:r>
            <a:r>
              <a:rPr lang="en" sz="2400">
                <a:solidFill>
                  <a:srgbClr val="1D9BF0"/>
                </a:solidFill>
              </a:rPr>
              <a:t>memory manager</a:t>
            </a:r>
            <a:endParaRPr sz="2400">
              <a:solidFill>
                <a:srgbClr val="1D9BF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Extensible </a:t>
            </a:r>
            <a:r>
              <a:rPr lang="en" sz="2400">
                <a:solidFill>
                  <a:srgbClr val="1D9BF0"/>
                </a:solidFill>
              </a:rPr>
              <a:t>scheduler</a:t>
            </a:r>
            <a:endParaRPr sz="2400">
              <a:solidFill>
                <a:srgbClr val="1D9BF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1D9BF0"/>
                </a:solidFill>
              </a:rPr>
              <a:t>torch.compile</a:t>
            </a:r>
            <a:r>
              <a:rPr lang="en" sz="2400"/>
              <a:t> investigations</a:t>
            </a:r>
            <a:endParaRPr sz="2400"/>
          </a:p>
        </p:txBody>
      </p:sp>
      <p:sp>
        <p:nvSpPr>
          <p:cNvPr id="856" name="Google Shape;85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OSS Community</a:t>
            </a:r>
            <a:endParaRPr/>
          </a:p>
        </p:txBody>
      </p:sp>
      <p:sp>
        <p:nvSpPr>
          <p:cNvPr id="862" name="Google Shape;862;p98"/>
          <p:cNvSpPr txBox="1"/>
          <p:nvPr>
            <p:ph idx="1" type="body"/>
          </p:nvPr>
        </p:nvSpPr>
        <p:spPr>
          <a:xfrm>
            <a:off x="1122900" y="1152475"/>
            <a:ext cx="6897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Continuous benchmarks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resource needed!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Nightly wheels and Docker images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Commit to 2 week release cadence</a:t>
            </a:r>
            <a:endParaRPr sz="2400"/>
          </a:p>
        </p:txBody>
      </p:sp>
      <p:sp>
        <p:nvSpPr>
          <p:cNvPr id="863" name="Google Shape;863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The era of Large Language Models (LLMs)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2323050" y="3670425"/>
            <a:ext cx="21045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Served by </a:t>
            </a:r>
            <a:endParaRPr b="1" sz="22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GPUs</a:t>
            </a:r>
            <a:endParaRPr b="1" sz="22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54"/>
          <p:cNvSpPr/>
          <p:nvPr/>
        </p:nvSpPr>
        <p:spPr>
          <a:xfrm>
            <a:off x="2668425" y="1036463"/>
            <a:ext cx="1609500" cy="591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Chat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1" name="Google Shape;331;p54"/>
          <p:cNvSpPr/>
          <p:nvPr/>
        </p:nvSpPr>
        <p:spPr>
          <a:xfrm>
            <a:off x="2668435" y="1839038"/>
            <a:ext cx="1609500" cy="59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Program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419" y="1126163"/>
            <a:ext cx="1402000" cy="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4"/>
          <p:cNvPicPr preferRelativeResize="0"/>
          <p:nvPr/>
        </p:nvPicPr>
        <p:blipFill rotWithShape="1">
          <a:blip r:embed="rId4">
            <a:alphaModFix/>
          </a:blip>
          <a:srcRect b="17396" l="0" r="0" t="0"/>
          <a:stretch/>
        </p:blipFill>
        <p:spPr>
          <a:xfrm>
            <a:off x="4926425" y="1853450"/>
            <a:ext cx="1402000" cy="5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4"/>
          <p:cNvSpPr/>
          <p:nvPr/>
        </p:nvSpPr>
        <p:spPr>
          <a:xfrm>
            <a:off x="2668435" y="2601038"/>
            <a:ext cx="1609500" cy="591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Search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274" y="2690738"/>
            <a:ext cx="1696300" cy="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7450" y="3522300"/>
            <a:ext cx="2643500" cy="13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Contributors / Reviewers / Adopters</a:t>
            </a:r>
            <a:endParaRPr/>
          </a:p>
        </p:txBody>
      </p:sp>
      <p:sp>
        <p:nvSpPr>
          <p:cNvPr id="869" name="Google Shape;869;p99"/>
          <p:cNvSpPr txBox="1"/>
          <p:nvPr>
            <p:ph idx="1" type="body"/>
          </p:nvPr>
        </p:nvSpPr>
        <p:spPr>
          <a:xfrm>
            <a:off x="311700" y="1076275"/>
            <a:ext cx="85206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are continuing to grow our reviewer and comitter base.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Please help us review PRs.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We are growing our comitter base as well, by demonstrating contributions over time.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Our roadmap comes from you, the vLLM community.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Don’t hesitate to reach out with your use case and feature requests.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We would love to learn more about how you are using vLLM.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vLLM is an open-source project, maintained by UC Berkeley, helped by organizations adopting vLLM.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i="1" lang="en">
                <a:solidFill>
                  <a:schemeClr val="dk1"/>
                </a:solidFill>
              </a:rPr>
              <a:t>We are not VC funded.</a:t>
            </a:r>
            <a:endParaRPr i="1"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Can your organization help us in resources in any way? Talk to us!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rgbClr val="0000AA"/>
                </a:solidFill>
              </a:rPr>
              <a:t>Please email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vllm-questions@lists.berkeley.edu</a:t>
            </a:r>
            <a:r>
              <a:rPr b="1" lang="en">
                <a:solidFill>
                  <a:srgbClr val="0000AA"/>
                </a:solidFill>
              </a:rPr>
              <a:t> </a:t>
            </a:r>
            <a:r>
              <a:rPr b="1" lang="en">
                <a:solidFill>
                  <a:srgbClr val="0000AA"/>
                </a:solidFill>
              </a:rPr>
              <a:t>if you can help (hardware, cloud credits etc.)!!</a:t>
            </a:r>
            <a:endParaRPr b="1">
              <a:solidFill>
                <a:srgbClr val="0000AA"/>
              </a:solidFill>
            </a:endParaRPr>
          </a:p>
        </p:txBody>
      </p:sp>
      <p:sp>
        <p:nvSpPr>
          <p:cNvPr id="870" name="Google Shape;870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00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634807" y="263725"/>
            <a:ext cx="1874324" cy="7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814" y="2716875"/>
            <a:ext cx="349263" cy="3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825" y="3172575"/>
            <a:ext cx="349251" cy="3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0825" y="3637537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00"/>
          <p:cNvSpPr txBox="1"/>
          <p:nvPr/>
        </p:nvSpPr>
        <p:spPr>
          <a:xfrm>
            <a:off x="2848075" y="2691388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0" name="Google Shape;880;p100"/>
          <p:cNvSpPr txBox="1"/>
          <p:nvPr/>
        </p:nvSpPr>
        <p:spPr>
          <a:xfrm>
            <a:off x="2848075" y="3147100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https://vllm.ai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1" name="Google Shape;881;p100"/>
          <p:cNvSpPr txBox="1"/>
          <p:nvPr/>
        </p:nvSpPr>
        <p:spPr>
          <a:xfrm>
            <a:off x="2848075" y="361206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https://arxiv.org/abs/2309.06180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82" name="Google Shape;882;p1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0825" y="4102500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00"/>
          <p:cNvSpPr txBox="1"/>
          <p:nvPr/>
        </p:nvSpPr>
        <p:spPr>
          <a:xfrm>
            <a:off x="2848075" y="41025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https://discord.gg/jz7wjKhh6g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100"/>
          <p:cNvSpPr txBox="1"/>
          <p:nvPr/>
        </p:nvSpPr>
        <p:spPr>
          <a:xfrm>
            <a:off x="2062900" y="1192474"/>
            <a:ext cx="50181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uilding the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fastest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easiest-to-use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open-source LLM inference &amp; serving engine!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885" name="Google Shape;88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6" name="Google Shape;886;p1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1513" y="4567450"/>
            <a:ext cx="327875" cy="3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00"/>
          <p:cNvSpPr txBox="1"/>
          <p:nvPr/>
        </p:nvSpPr>
        <p:spPr>
          <a:xfrm>
            <a:off x="2848075" y="45327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https://twitter.com/vllm_project</a:t>
            </a:r>
            <a:endParaRPr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25" y="1984800"/>
            <a:ext cx="6343352" cy="11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01"/>
          <p:cNvSpPr/>
          <p:nvPr/>
        </p:nvSpPr>
        <p:spPr>
          <a:xfrm>
            <a:off x="282475" y="4755100"/>
            <a:ext cx="812100" cy="21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2"/>
          <p:cNvSpPr txBox="1"/>
          <p:nvPr>
            <p:ph type="ctrTitle"/>
          </p:nvPr>
        </p:nvSpPr>
        <p:spPr>
          <a:xfrm>
            <a:off x="228600" y="1830310"/>
            <a:ext cx="8686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Third vLLM </a:t>
            </a:r>
            <a:r>
              <a:rPr lang="en"/>
              <a:t>Meetup</a:t>
            </a:r>
            <a:endParaRPr/>
          </a:p>
        </p:txBody>
      </p:sp>
      <p:sp>
        <p:nvSpPr>
          <p:cNvPr id="899" name="Google Shape;899;p102"/>
          <p:cNvSpPr txBox="1"/>
          <p:nvPr>
            <p:ph idx="1" type="subTitle"/>
          </p:nvPr>
        </p:nvSpPr>
        <p:spPr>
          <a:xfrm>
            <a:off x="228600" y="2407021"/>
            <a:ext cx="8686800" cy="11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Hosted by Roblox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 April 2, 2024</a:t>
            </a:r>
            <a:endParaRPr sz="1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400" y="639575"/>
            <a:ext cx="3429202" cy="6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03"/>
          <p:cNvSpPr txBox="1"/>
          <p:nvPr/>
        </p:nvSpPr>
        <p:spPr>
          <a:xfrm>
            <a:off x="1338263" y="3796575"/>
            <a:ext cx="1789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Denis Goupil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06" name="Google Shape;90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071" y="1754425"/>
            <a:ext cx="1704462" cy="170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03"/>
          <p:cNvPicPr preferRelativeResize="0"/>
          <p:nvPr/>
        </p:nvPicPr>
        <p:blipFill rotWithShape="1">
          <a:blip r:embed="rId5">
            <a:alphaModFix/>
          </a:blip>
          <a:srcRect b="2262" l="0" r="0" t="2262"/>
          <a:stretch/>
        </p:blipFill>
        <p:spPr>
          <a:xfrm>
            <a:off x="1163067" y="1656674"/>
            <a:ext cx="2139900" cy="2139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  <p:sp>
        <p:nvSpPr>
          <p:cNvPr id="908" name="Google Shape;908;p103"/>
          <p:cNvSpPr txBox="1"/>
          <p:nvPr/>
        </p:nvSpPr>
        <p:spPr>
          <a:xfrm>
            <a:off x="6016188" y="3796575"/>
            <a:ext cx="1789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Roger Wang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09" name="Google Shape;909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1312" y="1617000"/>
            <a:ext cx="2219275" cy="22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4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15" name="Google Shape;915;p104"/>
          <p:cNvSpPr txBox="1"/>
          <p:nvPr>
            <p:ph idx="3" type="body"/>
          </p:nvPr>
        </p:nvSpPr>
        <p:spPr>
          <a:xfrm>
            <a:off x="228600" y="1094425"/>
            <a:ext cx="86868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Online Serving Performance Benchmark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What’s next?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Q&amp;A</a:t>
            </a:r>
            <a:endParaRPr/>
          </a:p>
        </p:txBody>
      </p:sp>
      <p:sp>
        <p:nvSpPr>
          <p:cNvPr id="916" name="Google Shape;916;p104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meetup - April 2nd 2024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Serving Performance Benchmark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6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pic>
        <p:nvPicPr>
          <p:cNvPr id="927" name="Google Shape;92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9103"/>
            <a:ext cx="4201238" cy="2859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8" name="Google Shape;928;p106"/>
          <p:cNvCxnSpPr/>
          <p:nvPr/>
        </p:nvCxnSpPr>
        <p:spPr>
          <a:xfrm flipH="1">
            <a:off x="1542425" y="2414725"/>
            <a:ext cx="4326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106"/>
          <p:cNvSpPr txBox="1"/>
          <p:nvPr/>
        </p:nvSpPr>
        <p:spPr>
          <a:xfrm>
            <a:off x="1975025" y="2217750"/>
            <a:ext cx="149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vLLM (v0.2.5 btw)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0" name="Google Shape;930;p106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Why?</a:t>
            </a:r>
            <a:endParaRPr sz="2400"/>
          </a:p>
        </p:txBody>
      </p:sp>
      <p:pic>
        <p:nvPicPr>
          <p:cNvPr id="931" name="Google Shape;93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38" y="1772136"/>
            <a:ext cx="4485563" cy="269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750" y="747475"/>
            <a:ext cx="6121327" cy="8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600" y="752950"/>
            <a:ext cx="6176599" cy="40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07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939" name="Google Shape;939;p107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Why?</a:t>
            </a:r>
            <a:endParaRPr sz="2400"/>
          </a:p>
        </p:txBody>
      </p:sp>
      <p:grpSp>
        <p:nvGrpSpPr>
          <p:cNvPr id="940" name="Google Shape;940;p107"/>
          <p:cNvGrpSpPr/>
          <p:nvPr/>
        </p:nvGrpSpPr>
        <p:grpSpPr>
          <a:xfrm>
            <a:off x="3793450" y="3609725"/>
            <a:ext cx="2573100" cy="1076575"/>
            <a:chOff x="3793450" y="3609725"/>
            <a:chExt cx="2573100" cy="1076575"/>
          </a:xfrm>
        </p:grpSpPr>
        <p:cxnSp>
          <p:nvCxnSpPr>
            <p:cNvPr id="941" name="Google Shape;941;p107"/>
            <p:cNvCxnSpPr/>
            <p:nvPr/>
          </p:nvCxnSpPr>
          <p:spPr>
            <a:xfrm flipH="1" rot="10800000">
              <a:off x="4612025" y="3609725"/>
              <a:ext cx="465000" cy="61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2" name="Google Shape;942;p107"/>
            <p:cNvSpPr txBox="1"/>
            <p:nvPr/>
          </p:nvSpPr>
          <p:spPr>
            <a:xfrm>
              <a:off x="3793450" y="3947400"/>
              <a:ext cx="2573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Engine 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Benchmark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(better suited for offline)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43" name="Google Shape;943;p107"/>
          <p:cNvGrpSpPr/>
          <p:nvPr/>
        </p:nvGrpSpPr>
        <p:grpSpPr>
          <a:xfrm>
            <a:off x="2975000" y="680625"/>
            <a:ext cx="2573100" cy="737625"/>
            <a:chOff x="2975000" y="680625"/>
            <a:chExt cx="2573100" cy="737625"/>
          </a:xfrm>
        </p:grpSpPr>
        <p:cxnSp>
          <p:nvCxnSpPr>
            <p:cNvPr id="944" name="Google Shape;944;p107"/>
            <p:cNvCxnSpPr/>
            <p:nvPr/>
          </p:nvCxnSpPr>
          <p:spPr>
            <a:xfrm>
              <a:off x="4254450" y="1164150"/>
              <a:ext cx="635100" cy="25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5" name="Google Shape;945;p107"/>
            <p:cNvSpPr txBox="1"/>
            <p:nvPr/>
          </p:nvSpPr>
          <p:spPr>
            <a:xfrm>
              <a:off x="2975000" y="680625"/>
              <a:ext cx="2573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Serving Benchmark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(better suited for online)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8"/>
          <p:cNvSpPr txBox="1"/>
          <p:nvPr>
            <p:ph idx="1" type="subTitle"/>
          </p:nvPr>
        </p:nvSpPr>
        <p:spPr>
          <a:xfrm>
            <a:off x="228600" y="259150"/>
            <a:ext cx="86868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Benchmark Setup</a:t>
            </a:r>
            <a:endParaRPr/>
          </a:p>
        </p:txBody>
      </p:sp>
      <p:sp>
        <p:nvSpPr>
          <p:cNvPr id="951" name="Google Shape;951;p108"/>
          <p:cNvSpPr txBox="1"/>
          <p:nvPr>
            <p:ph idx="3" type="body"/>
          </p:nvPr>
        </p:nvSpPr>
        <p:spPr>
          <a:xfrm>
            <a:off x="228600" y="774425"/>
            <a:ext cx="86868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Model: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meta-llama/Llama-2-7b-chat-hf (Llama Architecture)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mistralai/Mixtral-8x7B-Instruct-v0.1 (Mixture of Experts)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Dataset: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ShareGPT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Roblox Internal Luau Snippet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Dtype: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FP16 (float16)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Hardware: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A100-80G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H100</a:t>
            </a:r>
            <a:endParaRPr/>
          </a:p>
        </p:txBody>
      </p:sp>
      <p:sp>
        <p:nvSpPr>
          <p:cNvPr id="952" name="Google Shape;952;p108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Serving LLMs is (surprisingly) slow and expensive</a:t>
            </a:r>
            <a:endParaRPr/>
          </a:p>
        </p:txBody>
      </p:sp>
      <p:sp>
        <p:nvSpPr>
          <p:cNvPr id="342" name="Google Shape;342;p55"/>
          <p:cNvSpPr txBox="1"/>
          <p:nvPr>
            <p:ph idx="1" type="body"/>
          </p:nvPr>
        </p:nvSpPr>
        <p:spPr>
          <a:xfrm>
            <a:off x="755550" y="1091850"/>
            <a:ext cx="7632900" cy="14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single A100 GPU can only serve </a:t>
            </a:r>
            <a:r>
              <a:rPr lang="en">
                <a:solidFill>
                  <a:srgbClr val="FF0000"/>
                </a:solidFill>
              </a:rPr>
              <a:t>&lt; 1</a:t>
            </a:r>
            <a:r>
              <a:rPr lang="en">
                <a:solidFill>
                  <a:schemeClr val="dk1"/>
                </a:solidFill>
              </a:rPr>
              <a:t> request per second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Moderate size of model (13B parameters) and input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ton of GPUs are required for production-scale LLM services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3">
            <a:alphaModFix/>
          </a:blip>
          <a:srcRect b="47922" l="0" r="0" t="12320"/>
          <a:stretch/>
        </p:blipFill>
        <p:spPr>
          <a:xfrm>
            <a:off x="2801413" y="2362925"/>
            <a:ext cx="3541175" cy="2173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4" name="Google Shape;34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9"/>
          <p:cNvSpPr txBox="1"/>
          <p:nvPr>
            <p:ph idx="1" type="subTitle"/>
          </p:nvPr>
        </p:nvSpPr>
        <p:spPr>
          <a:xfrm>
            <a:off x="228600" y="259150"/>
            <a:ext cx="86868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Benchmark Setup</a:t>
            </a:r>
            <a:endParaRPr/>
          </a:p>
        </p:txBody>
      </p:sp>
      <p:sp>
        <p:nvSpPr>
          <p:cNvPr id="958" name="Google Shape;958;p109"/>
          <p:cNvSpPr txBox="1"/>
          <p:nvPr>
            <p:ph idx="3" type="body"/>
          </p:nvPr>
        </p:nvSpPr>
        <p:spPr>
          <a:xfrm>
            <a:off x="228600" y="774425"/>
            <a:ext cx="86868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Backend/Framework:</a:t>
            </a:r>
            <a:endParaRPr b="1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>
                <a:solidFill>
                  <a:schemeClr val="lt1"/>
                </a:solidFill>
              </a:rPr>
              <a:t>vLLM</a:t>
            </a:r>
            <a:r>
              <a:rPr lang="en">
                <a:solidFill>
                  <a:schemeClr val="lt1"/>
                </a:solidFill>
              </a:rPr>
              <a:t> v0.4.0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HuggingFace </a:t>
            </a:r>
            <a:r>
              <a:rPr b="1" lang="en"/>
              <a:t>Text Generation Inference</a:t>
            </a:r>
            <a:r>
              <a:rPr lang="en"/>
              <a:t> (TGI) v1.4.3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InternLM </a:t>
            </a:r>
            <a:r>
              <a:rPr b="1" lang="en"/>
              <a:t>LMDeploy</a:t>
            </a:r>
            <a:r>
              <a:rPr lang="en"/>
              <a:t> v0.2.5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TurboMind - implemented based on FasterTransformer (C++)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lmdeploy.pytorch - PyTorch (Python)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Nvidia </a:t>
            </a:r>
            <a:r>
              <a:rPr b="1" lang="en">
                <a:solidFill>
                  <a:schemeClr val="lt1"/>
                </a:solidFill>
              </a:rPr>
              <a:t>TensorRT-LLM</a:t>
            </a:r>
            <a:r>
              <a:rPr lang="en">
                <a:solidFill>
                  <a:schemeClr val="lt1"/>
                </a:solidFill>
              </a:rPr>
              <a:t> v0.8.0 (with Triton v24.02)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Microsoft DeepSpeed-MII v0.2.3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v0.2.3 does not work on H100 due to a bug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v0.2.2 does not work due to mixture-of-expert gate issues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Does not support streaming</a:t>
            </a:r>
            <a:endParaRPr/>
          </a:p>
        </p:txBody>
      </p:sp>
      <p:sp>
        <p:nvSpPr>
          <p:cNvPr id="959" name="Google Shape;959;p109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cxnSp>
        <p:nvCxnSpPr>
          <p:cNvPr id="960" name="Google Shape;960;p109"/>
          <p:cNvCxnSpPr/>
          <p:nvPr/>
        </p:nvCxnSpPr>
        <p:spPr>
          <a:xfrm rot="10800000">
            <a:off x="628975" y="3511950"/>
            <a:ext cx="34203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10"/>
          <p:cNvSpPr txBox="1"/>
          <p:nvPr>
            <p:ph idx="1" type="subTitle"/>
          </p:nvPr>
        </p:nvSpPr>
        <p:spPr>
          <a:xfrm>
            <a:off x="228600" y="259150"/>
            <a:ext cx="86868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Benchmark Setup</a:t>
            </a:r>
            <a:endParaRPr/>
          </a:p>
        </p:txBody>
      </p:sp>
      <p:sp>
        <p:nvSpPr>
          <p:cNvPr id="966" name="Google Shape;966;p110"/>
          <p:cNvSpPr txBox="1"/>
          <p:nvPr>
            <p:ph idx="3" type="body"/>
          </p:nvPr>
        </p:nvSpPr>
        <p:spPr>
          <a:xfrm>
            <a:off x="228600" y="774425"/>
            <a:ext cx="86868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Deployment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Docker deployment with default engine configurations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Tensor Parallelism: </a:t>
            </a:r>
            <a:r>
              <a:rPr lang="en" sz="1400">
                <a:solidFill>
                  <a:schemeClr val="lt1"/>
                </a:solidFill>
              </a:rPr>
              <a:t>Llama-2-7B: TP = 1, Mixtral-8x7B: TP = 4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Cuda graph enabled whenever possible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TensorRT-LLM (and Triton model repo):</a:t>
            </a:r>
            <a:endParaRPr sz="14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max_batch_size: 128, max_input_len: 1024, max_output_len: 2048, decoupled: True, instance_group count: 128</a:t>
            </a:r>
            <a:endParaRPr sz="14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Unfair to tune for individual backend(Implicit measurement of user-friendliness)</a:t>
            </a:r>
            <a:endParaRPr/>
          </a:p>
        </p:txBody>
      </p:sp>
      <p:sp>
        <p:nvSpPr>
          <p:cNvPr id="967" name="Google Shape;967;p110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968" name="Google Shape;968;p110"/>
          <p:cNvSpPr txBox="1"/>
          <p:nvPr/>
        </p:nvSpPr>
        <p:spPr>
          <a:xfrm>
            <a:off x="228600" y="2951950"/>
            <a:ext cx="7830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Traffic: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-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Duration: Sending requests for 5 minutes for each run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-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 rate/s: 1, 2, 3, …, 10 for each run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-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Streaming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9" name="Google Shape;969;p110"/>
          <p:cNvSpPr txBox="1"/>
          <p:nvPr/>
        </p:nvSpPr>
        <p:spPr>
          <a:xfrm>
            <a:off x="228600" y="4161900"/>
            <a:ext cx="77157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Code available at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13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https://github.com/vllm-project/vllm/blob/main/benchmarks/benchmark_serving.py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11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&amp; Measures</a:t>
            </a:r>
            <a:endParaRPr/>
          </a:p>
        </p:txBody>
      </p:sp>
      <p:sp>
        <p:nvSpPr>
          <p:cNvPr id="975" name="Google Shape;975;p111"/>
          <p:cNvSpPr txBox="1"/>
          <p:nvPr>
            <p:ph idx="3" type="body"/>
          </p:nvPr>
        </p:nvSpPr>
        <p:spPr>
          <a:xfrm>
            <a:off x="256525" y="686675"/>
            <a:ext cx="86868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Time to first Token (TTFT) - lower the better</a:t>
            </a:r>
            <a:endParaRPr b="1" sz="14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Time for the client to receive the first token from API server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Queue time + prefill + first decode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Measures batching &amp; prefill performance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Represents end-user’s perceived latency when streaming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Time per Output Token (TPOT) - lower the better</a:t>
            </a:r>
            <a:endParaRPr b="1" sz="14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Per request, the </a:t>
            </a:r>
            <a:r>
              <a:rPr lang="en" sz="1200"/>
              <a:t>average of inter token latencies after first token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Measures average decode performance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Represents the average time it takes for end-user to receive the next “text” when streaming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For each request, </a:t>
            </a:r>
            <a:r>
              <a:rPr b="1" lang="en" sz="1300"/>
              <a:t>end-to-end latency = TTFT + TPOT x (# of output tokens - 1)</a:t>
            </a:r>
            <a:endParaRPr b="1" sz="1300"/>
          </a:p>
        </p:txBody>
      </p:sp>
      <p:sp>
        <p:nvSpPr>
          <p:cNvPr id="976" name="Google Shape;976;p111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977" name="Google Shape;977;p111"/>
          <p:cNvSpPr txBox="1"/>
          <p:nvPr/>
        </p:nvSpPr>
        <p:spPr>
          <a:xfrm>
            <a:off x="256525" y="3420100"/>
            <a:ext cx="402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Implicit/Qualitative: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Reliability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Model support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User-friendliness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12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983" name="Google Shape;983;p112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</a:t>
            </a:r>
            <a:r>
              <a:rPr lang="en">
                <a:solidFill>
                  <a:schemeClr val="lt1"/>
                </a:solidFill>
              </a:rPr>
              <a:t>ShareGPT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4" name="Google Shape;984;p112"/>
          <p:cNvSpPr txBox="1"/>
          <p:nvPr/>
        </p:nvSpPr>
        <p:spPr>
          <a:xfrm>
            <a:off x="228600" y="725800"/>
            <a:ext cx="834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-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~70K user-shared conversations from ShareGPT.com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-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 by Vicuna-13B (fine-tuned Llama-13B)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5" name="Google Shape;98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25" y="1359850"/>
            <a:ext cx="6422243" cy="2890351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12"/>
          <p:cNvSpPr txBox="1"/>
          <p:nvPr/>
        </p:nvSpPr>
        <p:spPr>
          <a:xfrm>
            <a:off x="2129350" y="4250200"/>
            <a:ext cx="18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Average: ~250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7" name="Google Shape;987;p112"/>
          <p:cNvSpPr txBox="1"/>
          <p:nvPr/>
        </p:nvSpPr>
        <p:spPr>
          <a:xfrm>
            <a:off x="5373450" y="4250200"/>
            <a:ext cx="18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Average: ~220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1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47900"/>
            <a:ext cx="4137725" cy="3900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1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75" y="747897"/>
            <a:ext cx="4137725" cy="3900314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13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995" name="Google Shape;995;p113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Llama2-7B - A100 TP1 - ShareGPT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96" name="Google Shape;996;p113"/>
          <p:cNvGrpSpPr/>
          <p:nvPr/>
        </p:nvGrpSpPr>
        <p:grpSpPr>
          <a:xfrm>
            <a:off x="7251000" y="3636150"/>
            <a:ext cx="1214250" cy="432600"/>
            <a:chOff x="7251000" y="3636150"/>
            <a:chExt cx="1214250" cy="432600"/>
          </a:xfrm>
        </p:grpSpPr>
        <p:cxnSp>
          <p:nvCxnSpPr>
            <p:cNvPr id="997" name="Google Shape;997;p113"/>
            <p:cNvCxnSpPr/>
            <p:nvPr/>
          </p:nvCxnSpPr>
          <p:spPr>
            <a:xfrm rot="10800000">
              <a:off x="7251000" y="3636150"/>
              <a:ext cx="279300" cy="43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98" name="Google Shape;998;p113"/>
            <p:cNvSpPr txBox="1"/>
            <p:nvPr/>
          </p:nvSpPr>
          <p:spPr>
            <a:xfrm>
              <a:off x="7397550" y="3675450"/>
              <a:ext cx="1067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Best in class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99" name="Google Shape;999;p113"/>
          <p:cNvGrpSpPr/>
          <p:nvPr/>
        </p:nvGrpSpPr>
        <p:grpSpPr>
          <a:xfrm>
            <a:off x="6197300" y="2165400"/>
            <a:ext cx="1878425" cy="951600"/>
            <a:chOff x="6197300" y="2165400"/>
            <a:chExt cx="1878425" cy="951600"/>
          </a:xfrm>
        </p:grpSpPr>
        <p:cxnSp>
          <p:nvCxnSpPr>
            <p:cNvPr id="1000" name="Google Shape;1000;p113"/>
            <p:cNvCxnSpPr/>
            <p:nvPr/>
          </p:nvCxnSpPr>
          <p:spPr>
            <a:xfrm>
              <a:off x="7425625" y="2519400"/>
              <a:ext cx="650100" cy="59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01" name="Google Shape;1001;p113"/>
            <p:cNvSpPr txBox="1"/>
            <p:nvPr/>
          </p:nvSpPr>
          <p:spPr>
            <a:xfrm>
              <a:off x="6197300" y="2165400"/>
              <a:ext cx="1695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More pronounced gap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02" name="Google Shape;1002;p113"/>
          <p:cNvGrpSpPr/>
          <p:nvPr/>
        </p:nvGrpSpPr>
        <p:grpSpPr>
          <a:xfrm>
            <a:off x="1828500" y="2471500"/>
            <a:ext cx="1570200" cy="745200"/>
            <a:chOff x="1828500" y="2471500"/>
            <a:chExt cx="1570200" cy="745200"/>
          </a:xfrm>
        </p:grpSpPr>
        <p:cxnSp>
          <p:nvCxnSpPr>
            <p:cNvPr id="1003" name="Google Shape;1003;p113"/>
            <p:cNvCxnSpPr>
              <a:stCxn id="1004" idx="2"/>
            </p:cNvCxnSpPr>
            <p:nvPr/>
          </p:nvCxnSpPr>
          <p:spPr>
            <a:xfrm>
              <a:off x="2613600" y="2825500"/>
              <a:ext cx="359400" cy="39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04" name="Google Shape;1004;p113"/>
            <p:cNvSpPr txBox="1"/>
            <p:nvPr/>
          </p:nvSpPr>
          <p:spPr>
            <a:xfrm>
              <a:off x="1828500" y="2471500"/>
              <a:ext cx="1570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Linearly degrades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05" name="Google Shape;1005;p113"/>
          <p:cNvGrpSpPr/>
          <p:nvPr/>
        </p:nvGrpSpPr>
        <p:grpSpPr>
          <a:xfrm>
            <a:off x="3363075" y="3438550"/>
            <a:ext cx="2753724" cy="1153400"/>
            <a:chOff x="3363075" y="3438550"/>
            <a:chExt cx="2753724" cy="1153400"/>
          </a:xfrm>
        </p:grpSpPr>
        <p:sp>
          <p:nvSpPr>
            <p:cNvPr id="1006" name="Google Shape;1006;p113"/>
            <p:cNvSpPr txBox="1"/>
            <p:nvPr/>
          </p:nvSpPr>
          <p:spPr>
            <a:xfrm>
              <a:off x="3886599" y="4068750"/>
              <a:ext cx="2230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Engine crashed beyond here; reliability issue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007" name="Google Shape;1007;p113"/>
            <p:cNvCxnSpPr/>
            <p:nvPr/>
          </p:nvCxnSpPr>
          <p:spPr>
            <a:xfrm rot="10800000">
              <a:off x="3363075" y="3438550"/>
              <a:ext cx="454800" cy="83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4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013" name="Google Shape;1013;p114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Llama2-7B - H100 TP1 - ShareGPT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4" name="Google Shape;1014;p11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00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1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9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15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021" name="Google Shape;1021;p115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 </a:t>
            </a:r>
            <a:r>
              <a:rPr lang="en"/>
              <a:t>- </a:t>
            </a:r>
            <a:r>
              <a:rPr lang="en">
                <a:solidFill>
                  <a:schemeClr val="lt1"/>
                </a:solidFill>
              </a:rPr>
              <a:t>Roblox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2" name="Google Shape;1022;p115"/>
          <p:cNvSpPr txBox="1"/>
          <p:nvPr/>
        </p:nvSpPr>
        <p:spPr>
          <a:xfrm>
            <a:off x="342900" y="704900"/>
            <a:ext cx="803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-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3600 Luau (typed Lua) code snippets collected from production traffic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3" name="Google Shape;102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49" y="1136000"/>
            <a:ext cx="6529900" cy="29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15"/>
          <p:cNvSpPr txBox="1"/>
          <p:nvPr/>
        </p:nvSpPr>
        <p:spPr>
          <a:xfrm>
            <a:off x="2894650" y="4068750"/>
            <a:ext cx="367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Input Average: 275, Output: 150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6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030" name="Google Shape;1030;p116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Llama2-7B - A100 TP1 - Roblox Code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31" name="Google Shape;1031;p11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50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1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59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7"/>
          <p:cNvSpPr txBox="1"/>
          <p:nvPr>
            <p:ph type="title"/>
          </p:nvPr>
        </p:nvSpPr>
        <p:spPr>
          <a:xfrm>
            <a:off x="228600" y="228600"/>
            <a:ext cx="8686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038" name="Google Shape;1038;p117"/>
          <p:cNvSpPr txBox="1"/>
          <p:nvPr>
            <p:ph idx="3" type="body"/>
          </p:nvPr>
        </p:nvSpPr>
        <p:spPr>
          <a:xfrm>
            <a:off x="228600" y="697800"/>
            <a:ext cx="8233200" cy="4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 default deployment setup …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Llama2-7B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LMDeploy (TurboMind) is </a:t>
            </a:r>
            <a:r>
              <a:rPr b="1" lang="en" sz="1400"/>
              <a:t>best in class for in both metrics</a:t>
            </a:r>
            <a:endParaRPr sz="1400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Only vLLM</a:t>
            </a:r>
            <a:r>
              <a:rPr lang="en" sz="1400"/>
              <a:t> is able to keep up with the same TTFT performance, but worse in TPOT</a:t>
            </a:r>
            <a:endParaRPr sz="1400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TPOT Performance gap between LMDeploy and vLLM is more pronounced as request rate goes up.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TensorRT-LLM shows capacity and reliability issue for high traffic with no significant advantage in either TTFT or TPOT.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TGI: Poor TTFT performance (up to </a:t>
            </a:r>
            <a:r>
              <a:rPr b="1" lang="en" sz="1400">
                <a:solidFill>
                  <a:schemeClr val="lt1"/>
                </a:solidFill>
              </a:rPr>
              <a:t>10x worse</a:t>
            </a:r>
            <a:r>
              <a:rPr lang="en" sz="1400">
                <a:solidFill>
                  <a:schemeClr val="lt1"/>
                </a:solidFill>
              </a:rPr>
              <a:t> than vLLM, almost linears scales with request rate), but no advantage in TPOT.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17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17370"/>
            <a:ext cx="4388726" cy="336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459" y="1317375"/>
            <a:ext cx="4361442" cy="33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18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047" name="Google Shape;1047;p118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Room for Improvement - vLLM vs LMDeploy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8" name="Google Shape;1048;p118"/>
          <p:cNvGrpSpPr/>
          <p:nvPr/>
        </p:nvGrpSpPr>
        <p:grpSpPr>
          <a:xfrm>
            <a:off x="6344850" y="3479400"/>
            <a:ext cx="4020000" cy="908313"/>
            <a:chOff x="6344850" y="3479400"/>
            <a:chExt cx="4020000" cy="908313"/>
          </a:xfrm>
        </p:grpSpPr>
        <p:sp>
          <p:nvSpPr>
            <p:cNvPr id="1049" name="Google Shape;1049;p118"/>
            <p:cNvSpPr txBox="1"/>
            <p:nvPr/>
          </p:nvSpPr>
          <p:spPr>
            <a:xfrm>
              <a:off x="6344850" y="4033713"/>
              <a:ext cx="4020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LMDeploy average: 12 ms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0" name="Google Shape;1050;p118"/>
            <p:cNvSpPr txBox="1"/>
            <p:nvPr/>
          </p:nvSpPr>
          <p:spPr>
            <a:xfrm>
              <a:off x="6344850" y="3479400"/>
              <a:ext cx="2802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vLLM average: 16.6ms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51" name="Google Shape;1051;p118"/>
          <p:cNvSpPr/>
          <p:nvPr/>
        </p:nvSpPr>
        <p:spPr>
          <a:xfrm>
            <a:off x="724475" y="1768200"/>
            <a:ext cx="3302700" cy="185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2" name="Google Shape;1052;p118"/>
          <p:cNvSpPr txBox="1"/>
          <p:nvPr/>
        </p:nvSpPr>
        <p:spPr>
          <a:xfrm>
            <a:off x="1933200" y="2079900"/>
            <a:ext cx="237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&gt; 25ms (affected by prefill)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vLLM: 18% (44/149)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LMDeploy: 3% (4/149)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3" name="Google Shape;1053;p118"/>
          <p:cNvSpPr txBox="1"/>
          <p:nvPr/>
        </p:nvSpPr>
        <p:spPr>
          <a:xfrm>
            <a:off x="228600" y="672700"/>
            <a:ext cx="821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"/>
              <a:buChar char="-"/>
            </a:pP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Llama-7B, Roblox Code Data (150 Output), 8 QPS (2400 requests in total)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"/>
              <a:buChar char="-"/>
            </a:pP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Compare inter token latencies for a particular request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51" name="Google Shape;35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1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47912"/>
            <a:ext cx="4098151" cy="386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50" y="747900"/>
            <a:ext cx="4098151" cy="3863017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19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061" name="Google Shape;1061;p119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Mixtral8x7B - A100 TP4 - ShareGPT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62" name="Google Shape;1062;p119"/>
          <p:cNvGrpSpPr/>
          <p:nvPr/>
        </p:nvGrpSpPr>
        <p:grpSpPr>
          <a:xfrm>
            <a:off x="4058150" y="3481075"/>
            <a:ext cx="4572913" cy="1032400"/>
            <a:chOff x="4058150" y="3481075"/>
            <a:chExt cx="4572913" cy="1032400"/>
          </a:xfrm>
        </p:grpSpPr>
        <p:cxnSp>
          <p:nvCxnSpPr>
            <p:cNvPr id="1063" name="Google Shape;1063;p119"/>
            <p:cNvCxnSpPr/>
            <p:nvPr/>
          </p:nvCxnSpPr>
          <p:spPr>
            <a:xfrm rot="10800000">
              <a:off x="4058150" y="3901525"/>
              <a:ext cx="638700" cy="34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4" name="Google Shape;1064;p119"/>
            <p:cNvCxnSpPr/>
            <p:nvPr/>
          </p:nvCxnSpPr>
          <p:spPr>
            <a:xfrm flipH="1" rot="10800000">
              <a:off x="5436625" y="3481075"/>
              <a:ext cx="649800" cy="77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65" name="Google Shape;1065;p119"/>
            <p:cNvSpPr txBox="1"/>
            <p:nvPr/>
          </p:nvSpPr>
          <p:spPr>
            <a:xfrm>
              <a:off x="4611063" y="4159475"/>
              <a:ext cx="4020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Best in class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66" name="Google Shape;1066;p119"/>
          <p:cNvGrpSpPr/>
          <p:nvPr/>
        </p:nvGrpSpPr>
        <p:grpSpPr>
          <a:xfrm>
            <a:off x="5752750" y="1623363"/>
            <a:ext cx="2610000" cy="748213"/>
            <a:chOff x="5752750" y="1623363"/>
            <a:chExt cx="2610000" cy="748213"/>
          </a:xfrm>
        </p:grpSpPr>
        <p:cxnSp>
          <p:nvCxnSpPr>
            <p:cNvPr id="1067" name="Google Shape;1067;p119"/>
            <p:cNvCxnSpPr/>
            <p:nvPr/>
          </p:nvCxnSpPr>
          <p:spPr>
            <a:xfrm>
              <a:off x="7102425" y="2095875"/>
              <a:ext cx="753600" cy="27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68" name="Google Shape;1068;p119"/>
            <p:cNvSpPr txBox="1"/>
            <p:nvPr/>
          </p:nvSpPr>
          <p:spPr>
            <a:xfrm>
              <a:off x="5752750" y="1623363"/>
              <a:ext cx="261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Tradeoff between TPOT and TTFT 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(Prefill vs decode)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2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5" y="747882"/>
            <a:ext cx="4137725" cy="3900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20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075" name="Google Shape;1075;p120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Mixtral8x7B - A100 TP4 - ShareGPT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6" name="Google Shape;1076;p120"/>
          <p:cNvSpPr txBox="1"/>
          <p:nvPr/>
        </p:nvSpPr>
        <p:spPr>
          <a:xfrm>
            <a:off x="3365650" y="1605150"/>
            <a:ext cx="40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Over 2 mins…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77" name="Google Shape;1077;p12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550" y="747891"/>
            <a:ext cx="4137725" cy="3900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20"/>
          <p:cNvSpPr txBox="1"/>
          <p:nvPr/>
        </p:nvSpPr>
        <p:spPr>
          <a:xfrm>
            <a:off x="5552575" y="2067775"/>
            <a:ext cx="331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10x worse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21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084" name="Google Shape;1084;p121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Mixtral8x7B - A100 TP4 - Roblox Code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85" name="Google Shape;1085;p1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50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2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59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22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092" name="Google Shape;1092;p122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Mixtral8x7B - A100 TP4 - Roblox Code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3" name="Google Shape;1093;p12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50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2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59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3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100" name="Google Shape;1100;p123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Mixtral8x7B - H100 TP4 - Roblox Code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01" name="Google Shape;1101;p1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50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2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59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3" name="Google Shape;1103;p123"/>
          <p:cNvGrpSpPr/>
          <p:nvPr/>
        </p:nvGrpSpPr>
        <p:grpSpPr>
          <a:xfrm>
            <a:off x="6326925" y="3244025"/>
            <a:ext cx="2091600" cy="814575"/>
            <a:chOff x="6326925" y="3244025"/>
            <a:chExt cx="2091600" cy="814575"/>
          </a:xfrm>
        </p:grpSpPr>
        <p:sp>
          <p:nvSpPr>
            <p:cNvPr id="1104" name="Google Shape;1104;p123"/>
            <p:cNvSpPr txBox="1"/>
            <p:nvPr/>
          </p:nvSpPr>
          <p:spPr>
            <a:xfrm>
              <a:off x="6326925" y="3535400"/>
              <a:ext cx="2091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Latency advantage, but reliability issue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105" name="Google Shape;1105;p123"/>
            <p:cNvCxnSpPr/>
            <p:nvPr/>
          </p:nvCxnSpPr>
          <p:spPr>
            <a:xfrm flipH="1" rot="10800000">
              <a:off x="7130000" y="3244025"/>
              <a:ext cx="421500" cy="36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4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sp>
        <p:nvSpPr>
          <p:cNvPr id="1111" name="Google Shape;1111;p124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Mixtral8x7B - H100 TP4 - Roblox Code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12" name="Google Shape;1112;p1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259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50" y="747900"/>
            <a:ext cx="4137709" cy="390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124"/>
          <p:cNvGrpSpPr/>
          <p:nvPr/>
        </p:nvGrpSpPr>
        <p:grpSpPr>
          <a:xfrm>
            <a:off x="6326925" y="3244025"/>
            <a:ext cx="2091600" cy="814575"/>
            <a:chOff x="6326925" y="3244025"/>
            <a:chExt cx="2091600" cy="814575"/>
          </a:xfrm>
        </p:grpSpPr>
        <p:sp>
          <p:nvSpPr>
            <p:cNvPr id="1115" name="Google Shape;1115;p124"/>
            <p:cNvSpPr txBox="1"/>
            <p:nvPr/>
          </p:nvSpPr>
          <p:spPr>
            <a:xfrm>
              <a:off x="6326925" y="3535400"/>
              <a:ext cx="2091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Latency advantage, but reliability issue</a:t>
              </a:r>
              <a:endParaRPr b="1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116" name="Google Shape;1116;p124"/>
            <p:cNvCxnSpPr/>
            <p:nvPr/>
          </p:nvCxnSpPr>
          <p:spPr>
            <a:xfrm flipH="1" rot="10800000">
              <a:off x="7130000" y="3244025"/>
              <a:ext cx="421500" cy="36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25"/>
          <p:cNvSpPr txBox="1"/>
          <p:nvPr>
            <p:ph type="title"/>
          </p:nvPr>
        </p:nvSpPr>
        <p:spPr>
          <a:xfrm>
            <a:off x="228600" y="228600"/>
            <a:ext cx="8686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122" name="Google Shape;1122;p125"/>
          <p:cNvSpPr txBox="1"/>
          <p:nvPr>
            <p:ph idx="3" type="body"/>
          </p:nvPr>
        </p:nvSpPr>
        <p:spPr>
          <a:xfrm>
            <a:off x="228600" y="697800"/>
            <a:ext cx="8233200" cy="4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 default deployment setup …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Mixtral 8x7B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" sz="1400">
                <a:solidFill>
                  <a:schemeClr val="lt1"/>
                </a:solidFill>
              </a:rPr>
              <a:t>Model support is important!</a:t>
            </a:r>
            <a:r>
              <a:rPr lang="en" sz="1400">
                <a:solidFill>
                  <a:schemeClr val="lt1"/>
                </a:solidFill>
              </a:rPr>
              <a:t> (look at LMDeploy….) 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" sz="1400">
                <a:solidFill>
                  <a:schemeClr val="lt1"/>
                </a:solidFill>
              </a:rPr>
              <a:t>vLLM always delivers the best TTFT</a:t>
            </a:r>
            <a:r>
              <a:rPr lang="en" sz="1400">
                <a:solidFill>
                  <a:schemeClr val="lt1"/>
                </a:solidFill>
              </a:rPr>
              <a:t> performance across all traffic levels</a:t>
            </a:r>
            <a:endParaRPr sz="1400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with</a:t>
            </a:r>
            <a:r>
              <a:rPr b="1" lang="en" sz="1400">
                <a:solidFill>
                  <a:schemeClr val="lt1"/>
                </a:solidFill>
              </a:rPr>
              <a:t> </a:t>
            </a:r>
            <a:r>
              <a:rPr lang="en" sz="1400">
                <a:solidFill>
                  <a:schemeClr val="lt1"/>
                </a:solidFill>
              </a:rPr>
              <a:t>the </a:t>
            </a:r>
            <a:r>
              <a:rPr b="1" lang="en" sz="1400">
                <a:solidFill>
                  <a:schemeClr val="lt1"/>
                </a:solidFill>
              </a:rPr>
              <a:t>best TPOT</a:t>
            </a:r>
            <a:r>
              <a:rPr lang="en" sz="1400">
                <a:solidFill>
                  <a:schemeClr val="lt1"/>
                </a:solidFill>
              </a:rPr>
              <a:t> performance in low request-rate regime on A100</a:t>
            </a:r>
            <a:endParaRPr sz="1400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in sacrifice of TPOT in high request-rate regime because of prefill blocking decode. 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TensorRT-LLM shows TPOT advantage on H100</a:t>
            </a:r>
            <a:endParaRPr sz="1400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2x-3x worse TTFT than vLLM</a:t>
            </a:r>
            <a:endParaRPr sz="1400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400">
                <a:solidFill>
                  <a:schemeClr val="lt1"/>
                </a:solidFill>
              </a:rPr>
              <a:t>Reliability issue with high traffic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25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6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29" name="Google Shape;1129;p126"/>
          <p:cNvSpPr txBox="1"/>
          <p:nvPr>
            <p:ph idx="3" type="body"/>
          </p:nvPr>
        </p:nvSpPr>
        <p:spPr>
          <a:xfrm>
            <a:off x="228600" y="748700"/>
            <a:ext cx="8686800" cy="3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Every inference backend has its pros and cons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We believe vLLM is the</a:t>
            </a:r>
            <a:r>
              <a:rPr b="1" lang="en"/>
              <a:t> ideal backend for production workloads</a:t>
            </a:r>
            <a:r>
              <a:rPr lang="en"/>
              <a:t> because of: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Best</a:t>
            </a:r>
            <a:r>
              <a:rPr lang="en"/>
              <a:t> </a:t>
            </a:r>
            <a:r>
              <a:rPr b="1" lang="en"/>
              <a:t>overall performance</a:t>
            </a:r>
            <a:r>
              <a:rPr lang="en"/>
              <a:t> across all models &amp; all traffic levels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Reliability &amp; User-friendliness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Rapid development (model support, features, optimizations, etc)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Hardware support (</a:t>
            </a:r>
            <a:r>
              <a:rPr lang="en">
                <a:solidFill>
                  <a:schemeClr val="lt1"/>
                </a:solidFill>
              </a:rPr>
              <a:t>Intel CPU, </a:t>
            </a:r>
            <a:r>
              <a:rPr lang="en"/>
              <a:t>AMD GPU, TPU, Inferentia…)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Open Source community</a:t>
            </a:r>
            <a:endParaRPr/>
          </a:p>
        </p:txBody>
      </p:sp>
      <p:sp>
        <p:nvSpPr>
          <p:cNvPr id="1130" name="Google Shape;1130;p126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  <p:pic>
        <p:nvPicPr>
          <p:cNvPr id="1131" name="Google Shape;113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076" y="2498100"/>
            <a:ext cx="3885200" cy="26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8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Priorities for 2024</a:t>
            </a:r>
            <a:endParaRPr/>
          </a:p>
        </p:txBody>
      </p:sp>
      <p:sp>
        <p:nvSpPr>
          <p:cNvPr id="1142" name="Google Shape;1142;p128"/>
          <p:cNvSpPr txBox="1"/>
          <p:nvPr>
            <p:ph idx="3" type="body"/>
          </p:nvPr>
        </p:nvSpPr>
        <p:spPr>
          <a:xfrm>
            <a:off x="228600" y="1094425"/>
            <a:ext cx="86868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Support for multi-modal model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Performance optimization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Stability, Reliability, Monitoring</a:t>
            </a:r>
            <a:endParaRPr/>
          </a:p>
        </p:txBody>
      </p:sp>
      <p:sp>
        <p:nvSpPr>
          <p:cNvPr id="1143" name="Google Shape;1143;p128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PagedAttention</a:t>
            </a:r>
            <a:endParaRPr/>
          </a:p>
        </p:txBody>
      </p:sp>
      <p:sp>
        <p:nvSpPr>
          <p:cNvPr id="357" name="Google Shape;357;p57"/>
          <p:cNvSpPr txBox="1"/>
          <p:nvPr>
            <p:ph idx="1" type="body"/>
          </p:nvPr>
        </p:nvSpPr>
        <p:spPr>
          <a:xfrm>
            <a:off x="1260250" y="847675"/>
            <a:ext cx="6623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An attention algorithm that allows for storing continuous keys and values in non-contiguous memory space.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8" name="Google Shape;358;p57"/>
          <p:cNvPicPr preferRelativeResize="0"/>
          <p:nvPr/>
        </p:nvPicPr>
        <p:blipFill rotWithShape="1">
          <a:blip r:embed="rId3">
            <a:alphaModFix/>
          </a:blip>
          <a:srcRect b="8147" l="0" r="0" t="17914"/>
          <a:stretch/>
        </p:blipFill>
        <p:spPr>
          <a:xfrm>
            <a:off x="788638" y="1820325"/>
            <a:ext cx="7566615" cy="31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29"/>
          <p:cNvSpPr txBox="1"/>
          <p:nvPr>
            <p:ph type="title"/>
          </p:nvPr>
        </p:nvSpPr>
        <p:spPr>
          <a:xfrm>
            <a:off x="228600" y="228600"/>
            <a:ext cx="86868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Commitment to vLLM</a:t>
            </a:r>
            <a:endParaRPr/>
          </a:p>
        </p:txBody>
      </p:sp>
      <p:sp>
        <p:nvSpPr>
          <p:cNvPr id="1149" name="Google Shape;1149;p129"/>
          <p:cNvSpPr txBox="1"/>
          <p:nvPr>
            <p:ph idx="3" type="body"/>
          </p:nvPr>
        </p:nvSpPr>
        <p:spPr>
          <a:xfrm>
            <a:off x="228600" y="1094425"/>
            <a:ext cx="86868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Engineering time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Hosting CI system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Allocate A100s and H100s to vLLM development and testing</a:t>
            </a:r>
            <a:endParaRPr/>
          </a:p>
        </p:txBody>
      </p:sp>
      <p:sp>
        <p:nvSpPr>
          <p:cNvPr id="1150" name="Google Shape;1150;p129"/>
          <p:cNvSpPr txBox="1"/>
          <p:nvPr>
            <p:ph idx="4" type="title"/>
          </p:nvPr>
        </p:nvSpPr>
        <p:spPr>
          <a:xfrm>
            <a:off x="1259949" y="4800600"/>
            <a:ext cx="6949200" cy="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meetup - April 2nd 2024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30"/>
          <p:cNvSpPr txBox="1"/>
          <p:nvPr>
            <p:ph type="ctrTitle"/>
          </p:nvPr>
        </p:nvSpPr>
        <p:spPr>
          <a:xfrm>
            <a:off x="228600" y="1830310"/>
            <a:ext cx="8686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KV cache like OS virtual memory</a:t>
            </a:r>
            <a:endParaRPr/>
          </a:p>
        </p:txBody>
      </p:sp>
      <p:graphicFrame>
        <p:nvGraphicFramePr>
          <p:cNvPr id="365" name="Google Shape;365;p58"/>
          <p:cNvGraphicFramePr/>
          <p:nvPr/>
        </p:nvGraphicFramePr>
        <p:xfrm>
          <a:off x="216625" y="28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{CCCBC293-042B-4A67-96B6-F2DB4EC2D0F2}</a:tableStyleId>
              </a:tblPr>
              <a:tblGrid>
                <a:gridCol w="783175"/>
                <a:gridCol w="696025"/>
                <a:gridCol w="696025"/>
                <a:gridCol w="6476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Turing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computer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scientist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and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mathematician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renowned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" name="Google Shape;366;p58"/>
          <p:cNvSpPr txBox="1"/>
          <p:nvPr/>
        </p:nvSpPr>
        <p:spPr>
          <a:xfrm>
            <a:off x="715925" y="252687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Logical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58"/>
          <p:cNvSpPr/>
          <p:nvPr/>
        </p:nvSpPr>
        <p:spPr>
          <a:xfrm>
            <a:off x="659761" y="1494214"/>
            <a:ext cx="960300" cy="960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68" name="Google Shape;368;p58"/>
          <p:cNvGraphicFramePr/>
          <p:nvPr/>
        </p:nvGraphicFramePr>
        <p:xfrm>
          <a:off x="1992500" y="165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{CCCBC293-042B-4A67-96B6-F2DB4EC2D0F2}</a:tableStyleId>
              </a:tblPr>
              <a:tblGrid>
                <a:gridCol w="345575"/>
                <a:gridCol w="360400"/>
              </a:tblGrid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9" name="Google Shape;369;p58"/>
          <p:cNvSpPr txBox="1"/>
          <p:nvPr/>
        </p:nvSpPr>
        <p:spPr>
          <a:xfrm>
            <a:off x="1755025" y="1363625"/>
            <a:ext cx="11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Block Table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70" name="Google Shape;370;p58"/>
          <p:cNvGraphicFramePr/>
          <p:nvPr/>
        </p:nvGraphicFramePr>
        <p:xfrm>
          <a:off x="3229600" y="139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{CCCBC293-042B-4A67-96B6-F2DB4EC2D0F2}</a:tableStyleId>
              </a:tblPr>
              <a:tblGrid>
                <a:gridCol w="744875"/>
                <a:gridCol w="662000"/>
                <a:gridCol w="662000"/>
                <a:gridCol w="6159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computer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scientist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and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mathe-</a:t>
                      </a:r>
                      <a:b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matician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Artificial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Intelli-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gence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renowned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tech-</a:t>
                      </a:r>
                      <a:b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nology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Alan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Turing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71" name="Google Shape;371;p58"/>
          <p:cNvSpPr txBox="1"/>
          <p:nvPr/>
        </p:nvSpPr>
        <p:spPr>
          <a:xfrm>
            <a:off x="3612625" y="102852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72" name="Google Shape;372;p58"/>
          <p:cNvGraphicFramePr/>
          <p:nvPr/>
        </p:nvGraphicFramePr>
        <p:xfrm>
          <a:off x="6104550" y="28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{CCCBC293-042B-4A67-96B6-F2DB4EC2D0F2}</a:tableStyleId>
              </a:tblPr>
              <a:tblGrid>
                <a:gridCol w="783175"/>
                <a:gridCol w="696025"/>
                <a:gridCol w="696025"/>
                <a:gridCol w="6476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Artificial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Intelli-</a:t>
                      </a:r>
                      <a:b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gence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tech-</a:t>
                      </a:r>
                      <a:b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nology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3" name="Google Shape;373;p58"/>
          <p:cNvSpPr txBox="1"/>
          <p:nvPr/>
        </p:nvSpPr>
        <p:spPr>
          <a:xfrm>
            <a:off x="6603850" y="252687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Logical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58"/>
          <p:cNvSpPr/>
          <p:nvPr/>
        </p:nvSpPr>
        <p:spPr>
          <a:xfrm>
            <a:off x="7656389" y="1494214"/>
            <a:ext cx="960300" cy="960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B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75" name="Google Shape;375;p58"/>
          <p:cNvGraphicFramePr/>
          <p:nvPr/>
        </p:nvGraphicFramePr>
        <p:xfrm>
          <a:off x="6585025" y="165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{CCCBC293-042B-4A67-96B6-F2DB4EC2D0F2}</a:tableStyleId>
              </a:tblPr>
              <a:tblGrid>
                <a:gridCol w="345575"/>
                <a:gridCol w="360400"/>
              </a:tblGrid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6" name="Google Shape;376;p58"/>
          <p:cNvSpPr txBox="1"/>
          <p:nvPr/>
        </p:nvSpPr>
        <p:spPr>
          <a:xfrm>
            <a:off x="6347550" y="1363625"/>
            <a:ext cx="11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Block Table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2 Corporate Slide Template">
  <a:themeElements>
    <a:clrScheme name="Simple Light">
      <a:dk1>
        <a:srgbClr val="000000"/>
      </a:dk1>
      <a:lt1>
        <a:srgbClr val="FFFFFF"/>
      </a:lt1>
      <a:dk2>
        <a:srgbClr val="181818"/>
      </a:dk2>
      <a:lt2>
        <a:srgbClr val="EEEEEE"/>
      </a:lt2>
      <a:accent1>
        <a:srgbClr val="00A2FF"/>
      </a:accent1>
      <a:accent2>
        <a:srgbClr val="2E6FFF"/>
      </a:accent2>
      <a:accent3>
        <a:srgbClr val="2BCB96"/>
      </a:accent3>
      <a:accent4>
        <a:srgbClr val="F23548"/>
      </a:accent4>
      <a:accent5>
        <a:srgbClr val="DDFC74"/>
      </a:accent5>
      <a:accent6>
        <a:srgbClr val="6347FF"/>
      </a:accent6>
      <a:hlink>
        <a:srgbClr val="00A2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